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3" r:id="rId3"/>
  </p:sldMasterIdLst>
  <p:notesMasterIdLst>
    <p:notesMasterId r:id="rId37"/>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6">
          <p15:clr>
            <a:srgbClr val="A4A3A4"/>
          </p15:clr>
        </p15:guide>
        <p15:guide id="2" pos="2893">
          <p15:clr>
            <a:srgbClr val="A4A3A4"/>
          </p15:clr>
        </p15:guide>
        <p15:guide id="3" orient="horz" pos="2342">
          <p15:clr>
            <a:srgbClr val="A4A3A4"/>
          </p15:clr>
        </p15:guide>
        <p15:guide id="4" orient="horz" pos="670">
          <p15:clr>
            <a:srgbClr val="A4A3A4"/>
          </p15:clr>
        </p15:guide>
        <p15:guide id="5" orient="horz" pos="1551">
          <p15:clr>
            <a:srgbClr val="A4A3A4"/>
          </p15:clr>
        </p15:guide>
        <p15:guide id="6" orient="horz" pos="1818">
          <p15:clr>
            <a:srgbClr val="A4A3A4"/>
          </p15:clr>
        </p15:guide>
        <p15:guide id="7" pos="4926">
          <p15:clr>
            <a:srgbClr val="A4A3A4"/>
          </p15:clr>
        </p15:guide>
        <p15:guide id="8" pos="3296">
          <p15:clr>
            <a:srgbClr val="A4A3A4"/>
          </p15:clr>
        </p15:guide>
        <p15:guide id="9" pos="368">
          <p15:clr>
            <a:srgbClr val="A4A3A4"/>
          </p15:clr>
        </p15:guide>
        <p15:guide id="10" pos="499">
          <p15:clr>
            <a:srgbClr val="A4A3A4"/>
          </p15:clr>
        </p15:guide>
        <p15:guide id="11" pos="2096">
          <p15:clr>
            <a:srgbClr val="A4A3A4"/>
          </p15:clr>
        </p15:guide>
        <p15:guide id="12" pos="5312">
          <p15:clr>
            <a:srgbClr val="A4A3A4"/>
          </p15:clr>
        </p15:guide>
        <p15:guide id="13" pos="2967">
          <p15:clr>
            <a:srgbClr val="A4A3A4"/>
          </p15:clr>
        </p15:guide>
        <p15:guide id="14" pos="45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73E"/>
    <a:srgbClr val="15397F"/>
    <a:srgbClr val="026CB6"/>
    <a:srgbClr val="DBDE70"/>
    <a:srgbClr val="81C05B"/>
    <a:srgbClr val="99D6EA"/>
    <a:srgbClr val="E0E3CF"/>
    <a:srgbClr val="869B85"/>
    <a:srgbClr val="E7E9F0"/>
    <a:srgbClr val="272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9" autoAdjust="0"/>
    <p:restoredTop sz="76492" autoAdjust="0"/>
  </p:normalViewPr>
  <p:slideViewPr>
    <p:cSldViewPr snapToGrid="0" snapToObjects="1" showGuides="1">
      <p:cViewPr varScale="1">
        <p:scale>
          <a:sx n="55" d="100"/>
          <a:sy n="55" d="100"/>
        </p:scale>
        <p:origin x="1854" y="78"/>
      </p:cViewPr>
      <p:guideLst>
        <p:guide orient="horz" pos="886"/>
        <p:guide pos="2893"/>
        <p:guide orient="horz" pos="2342"/>
        <p:guide orient="horz" pos="670"/>
        <p:guide orient="horz" pos="1551"/>
        <p:guide orient="horz" pos="1818"/>
        <p:guide pos="4926"/>
        <p:guide pos="3296"/>
        <p:guide pos="368"/>
        <p:guide pos="499"/>
        <p:guide pos="2096"/>
        <p:guide pos="5312"/>
        <p:guide pos="2967"/>
        <p:guide pos="455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84A86-935D-EB45-B4B2-50E671208B89}" type="datetimeFigureOut">
              <a:rPr lang="en-US" smtClean="0"/>
              <a:t>7/20/2016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FF840-7391-104B-A2ED-86E28F599B8E}" type="slidenum">
              <a:rPr lang="en-US" smtClean="0"/>
              <a:t>‹#›</a:t>
            </a:fld>
            <a:endParaRPr lang="en-US"/>
          </a:p>
        </p:txBody>
      </p:sp>
    </p:spTree>
    <p:extLst>
      <p:ext uri="{BB962C8B-B14F-4D97-AF65-F5344CB8AC3E}">
        <p14:creationId xmlns:p14="http://schemas.microsoft.com/office/powerpoint/2010/main" val="652021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Welcome to Understanding Medicare, presented by </a:t>
            </a:r>
            <a:r>
              <a:rPr lang="en-US" sz="1200" dirty="0" err="1"/>
              <a:t>ConnectiCare</a:t>
            </a:r>
            <a:r>
              <a:rPr lang="en-US" sz="1200" dirty="0"/>
              <a:t>.</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a:t>
            </a:fld>
            <a:endParaRPr lang="en-US"/>
          </a:p>
        </p:txBody>
      </p:sp>
    </p:spTree>
    <p:extLst>
      <p:ext uri="{BB962C8B-B14F-4D97-AF65-F5344CB8AC3E}">
        <p14:creationId xmlns:p14="http://schemas.microsoft.com/office/powerpoint/2010/main" val="37036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fourth part of Medicare is Part C also known as Medicare Advantage (MA). Medicare Advantage (MA) plans are run by private insurance companies approved by Medicare that include your Medicare Part A and Part B benefits and in many cases your Part D Prescription Drug Coverage as well. </a:t>
            </a:r>
          </a:p>
          <a:p>
            <a:r>
              <a:rPr lang="en-US" sz="1200" dirty="0"/>
              <a:t> </a:t>
            </a:r>
          </a:p>
          <a:p>
            <a:r>
              <a:rPr lang="en-US" sz="1200" dirty="0"/>
              <a:t>Some Medicare Advantage (MA) plans offer $0 premium plans while others may charge a monthly premium. These plans may also include additional services such as routine care and wellness programs. </a:t>
            </a:r>
          </a:p>
          <a:p>
            <a:r>
              <a:rPr 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You can also enroll in a Medicare Advantage plan without Prescription</a:t>
            </a:r>
            <a:r>
              <a:rPr lang="en-US" sz="1200" baseline="0" dirty="0"/>
              <a:t> Drug Coverage. These plans are </a:t>
            </a:r>
            <a:r>
              <a:rPr lang="en-US" sz="1200" dirty="0"/>
              <a:t>ideal for those who get their prescription drug benefits through the Veteran’s Administration (VA) or have other creditable prescription drug coverage through a former employer. </a:t>
            </a:r>
          </a:p>
          <a:p>
            <a:endParaRPr lang="en-US" sz="1200" dirty="0"/>
          </a:p>
          <a:p>
            <a:r>
              <a:rPr lang="en-US" sz="1200" dirty="0"/>
              <a:t>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10</a:t>
            </a:fld>
            <a:endParaRPr lang="en-US"/>
          </a:p>
        </p:txBody>
      </p:sp>
    </p:spTree>
    <p:extLst>
      <p:ext uri="{BB962C8B-B14F-4D97-AF65-F5344CB8AC3E}">
        <p14:creationId xmlns:p14="http://schemas.microsoft.com/office/powerpoint/2010/main" val="93068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just reviewed what the four parts of Medicare are, now we’re going to look into the various types of Medicare options that are available to you in order to obtain the right coverage that works best for you.</a:t>
            </a:r>
          </a:p>
          <a:p>
            <a:r>
              <a:rPr lang="en-US" sz="1200" dirty="0"/>
              <a:t> </a:t>
            </a:r>
          </a:p>
          <a:p>
            <a:r>
              <a:rPr lang="en-US" sz="1200" dirty="0"/>
              <a:t> </a:t>
            </a:r>
          </a:p>
          <a:p>
            <a:r>
              <a:rPr lang="en-US" sz="1200" b="1" dirty="0"/>
              <a:t>Important Reminder:</a:t>
            </a:r>
            <a:endParaRPr lang="en-US" sz="1200" dirty="0"/>
          </a:p>
          <a:p>
            <a:r>
              <a:rPr lang="en-US" sz="1200" dirty="0"/>
              <a:t>Whichever path you decide to take please remember that you will need to first be enrolled in Medicare Part A and Part B. </a:t>
            </a:r>
          </a:p>
          <a:p>
            <a:r>
              <a:rPr lang="en-US" sz="1200" dirty="0"/>
              <a:t> </a:t>
            </a:r>
          </a:p>
          <a:p>
            <a:r>
              <a:rPr lang="en-US" sz="1200" dirty="0"/>
              <a:t> </a:t>
            </a:r>
          </a:p>
          <a:p>
            <a:r>
              <a:rPr lang="en-US" sz="1200" b="1" dirty="0"/>
              <a:t>Let’s first take a look at Original Medicare…</a:t>
            </a:r>
            <a:endParaRPr lang="en-US" sz="1200"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11</a:t>
            </a:fld>
            <a:endParaRPr lang="en-US"/>
          </a:p>
        </p:txBody>
      </p:sp>
    </p:spTree>
    <p:extLst>
      <p:ext uri="{BB962C8B-B14F-4D97-AF65-F5344CB8AC3E}">
        <p14:creationId xmlns:p14="http://schemas.microsoft.com/office/powerpoint/2010/main" val="145894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Original Medicare gives you good coverage, but there are deductibles to meet for both Part A and Part B, and once you meet those deductibles, Medicare generally pays for 80% of the cost, leaving you responsible for the remaining 20%.</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12</a:t>
            </a:fld>
            <a:endParaRPr lang="en-US"/>
          </a:p>
        </p:txBody>
      </p:sp>
    </p:spTree>
    <p:extLst>
      <p:ext uri="{BB962C8B-B14F-4D97-AF65-F5344CB8AC3E}">
        <p14:creationId xmlns:p14="http://schemas.microsoft.com/office/powerpoint/2010/main" val="358462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If you want help paying for the deductibles and the 20% cost share, you can add a Medicare Supplement Plan. These are offered by private insurance companies, and include monthly premiums.</a:t>
            </a:r>
            <a:r>
              <a:rPr lang="en-US" sz="1200" baseline="0" dirty="0"/>
              <a:t> </a:t>
            </a:r>
            <a:r>
              <a:rPr lang="en-US" sz="1200" dirty="0"/>
              <a:t>This means it helps pay some of the health care costs that Original Medicare doesn’t cover (like copayments, coinsurance and deductibles). These are considered gaps in Medicare coverage. </a:t>
            </a:r>
          </a:p>
          <a:p>
            <a:r>
              <a:rPr lang="en-US" sz="1200" dirty="0"/>
              <a:t> </a:t>
            </a:r>
          </a:p>
          <a:p>
            <a:r>
              <a:rPr lang="en-US" sz="1200" dirty="0"/>
              <a:t>If you have Original Medicare and a Supplemental policy, Medicare will pay its share of the Medicare-approved amounts for covered health care costs. Then your Supplemental policy pays its share. </a:t>
            </a:r>
            <a:endParaRPr lang="en-US"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13</a:t>
            </a:fld>
            <a:endParaRPr lang="en-US"/>
          </a:p>
        </p:txBody>
      </p:sp>
    </p:spTree>
    <p:extLst>
      <p:ext uri="{BB962C8B-B14F-4D97-AF65-F5344CB8AC3E}">
        <p14:creationId xmlns:p14="http://schemas.microsoft.com/office/powerpoint/2010/main" val="99005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want coverage for your prescriptions, you will need to add a separate Medicare Part D plan as well and in some cases for an additional monthly premium. </a:t>
            </a:r>
          </a:p>
          <a:p>
            <a:r>
              <a:rPr lang="en-US" sz="1200" dirty="0"/>
              <a:t> </a:t>
            </a:r>
          </a:p>
          <a:p>
            <a:r>
              <a:rPr lang="en-US" sz="1200" dirty="0"/>
              <a:t>If you go this route you will have Original Medicare plus a Medicare Supplement plan plus a Medicare Part D plan. That gives you three separate plans, three separate cards, and in some cases, three different monthly premium charges! </a:t>
            </a:r>
          </a:p>
          <a:p>
            <a:r>
              <a:rPr lang="en-US" sz="1200" dirty="0"/>
              <a:t> </a:t>
            </a:r>
          </a:p>
          <a:p>
            <a:r>
              <a:rPr lang="en-US" sz="1200"/>
              <a:t> </a:t>
            </a:r>
          </a:p>
          <a:p>
            <a:endParaRPr lang="en-US"/>
          </a:p>
        </p:txBody>
      </p:sp>
      <p:sp>
        <p:nvSpPr>
          <p:cNvPr id="4" name="Slide Number Placeholder 3"/>
          <p:cNvSpPr>
            <a:spLocks noGrp="1"/>
          </p:cNvSpPr>
          <p:nvPr>
            <p:ph type="sldNum" sz="quarter" idx="10"/>
          </p:nvPr>
        </p:nvSpPr>
        <p:spPr/>
        <p:txBody>
          <a:bodyPr/>
          <a:lstStyle/>
          <a:p>
            <a:fld id="{887FF840-7391-104B-A2ED-86E28F599B8E}" type="slidenum">
              <a:rPr lang="en-US" smtClean="0"/>
              <a:t>14</a:t>
            </a:fld>
            <a:endParaRPr lang="en-US"/>
          </a:p>
        </p:txBody>
      </p:sp>
    </p:spTree>
    <p:extLst>
      <p:ext uri="{BB962C8B-B14F-4D97-AF65-F5344CB8AC3E}">
        <p14:creationId xmlns:p14="http://schemas.microsoft.com/office/powerpoint/2010/main" val="367192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Want a simpler</a:t>
            </a:r>
            <a:r>
              <a:rPr lang="en-US" sz="1200" baseline="0" dirty="0"/>
              <a:t> option? Choose Part C, Medicare Advantage! </a:t>
            </a:r>
            <a:r>
              <a:rPr lang="en-US" sz="1200" dirty="0"/>
              <a:t>With Medicare Advantage you can get your Part A hospital insurance, your Part B medical insurance, and your Part D Prescription Drug Coverage all in one plan. And remember, you</a:t>
            </a:r>
            <a:r>
              <a:rPr lang="en-US" sz="1200" baseline="0" dirty="0"/>
              <a:t> may</a:t>
            </a:r>
            <a:r>
              <a:rPr lang="en-US" sz="1200" dirty="0"/>
              <a:t> also get extra benefits and services like routine care and wellness programs.</a:t>
            </a:r>
          </a:p>
          <a:p>
            <a:r>
              <a:rPr lang="en-US" sz="1200" dirty="0"/>
              <a:t>Another important feature that comes with a Medicare Advantage (MA) plan is the Annual Maximum Out-Of-Pocket Limit (MOOP). </a:t>
            </a:r>
          </a:p>
          <a:p>
            <a:r>
              <a:rPr lang="en-US" sz="1200" dirty="0"/>
              <a:t> </a:t>
            </a:r>
          </a:p>
          <a:p>
            <a:r>
              <a:rPr lang="en-US" sz="1200" dirty="0"/>
              <a:t>All Medicare Advantage (MA) plans offer you this financial protection. This limit is the most you would have to pay out of your own pocket for covered Part A Hospital and Part B Medical expenses within each calendar year. This limit however does not apply to your monthly plan premium or Part D prescription drug costs.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15</a:t>
            </a:fld>
            <a:endParaRPr lang="en-US"/>
          </a:p>
        </p:txBody>
      </p:sp>
    </p:spTree>
    <p:extLst>
      <p:ext uri="{BB962C8B-B14F-4D97-AF65-F5344CB8AC3E}">
        <p14:creationId xmlns:p14="http://schemas.microsoft.com/office/powerpoint/2010/main" val="3347833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talk about signing up for Medicare. You’re probably wondering what to do and when.  </a:t>
            </a:r>
          </a:p>
          <a:p>
            <a:endParaRPr lang="en-US" sz="1200"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16</a:t>
            </a:fld>
            <a:endParaRPr lang="en-US"/>
          </a:p>
        </p:txBody>
      </p:sp>
    </p:spTree>
    <p:extLst>
      <p:ext uri="{BB962C8B-B14F-4D97-AF65-F5344CB8AC3E}">
        <p14:creationId xmlns:p14="http://schemas.microsoft.com/office/powerpoint/2010/main" val="133138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Medicare Eligibility</a:t>
            </a:r>
            <a:endParaRPr lang="en-US" sz="1200" dirty="0"/>
          </a:p>
          <a:p>
            <a:r>
              <a:rPr lang="en-US" sz="1200" dirty="0"/>
              <a:t> </a:t>
            </a:r>
          </a:p>
          <a:p>
            <a:r>
              <a:rPr lang="en-US" sz="1200" dirty="0"/>
              <a:t>Most people are eligible to get Medicare when they reach the age of 65. Some people who are younger (ages 18 to 65) and have certain disabilities that prevent them from working can also get Medicare. To get Original Medicare Parts A &amp; B, you must meet the following criteria.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17</a:t>
            </a:fld>
            <a:endParaRPr lang="en-US"/>
          </a:p>
        </p:txBody>
      </p:sp>
    </p:spTree>
    <p:extLst>
      <p:ext uri="{BB962C8B-B14F-4D97-AF65-F5344CB8AC3E}">
        <p14:creationId xmlns:p14="http://schemas.microsoft.com/office/powerpoint/2010/main" val="295997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qualify at age </a:t>
            </a:r>
            <a:r>
              <a:rPr lang="en-US" sz="1200" u="sng" dirty="0"/>
              <a:t>65 or older</a:t>
            </a:r>
            <a:r>
              <a:rPr lang="en-US" sz="1200" dirty="0"/>
              <a:t> if:</a:t>
            </a:r>
          </a:p>
          <a:p>
            <a:pPr marL="181240" indent="-181240">
              <a:buFont typeface="Arial"/>
              <a:buChar char="•"/>
            </a:pPr>
            <a:r>
              <a:rPr lang="en-US" sz="1200" dirty="0"/>
              <a:t>You are a U.S. citizen or a permanent legal resident</a:t>
            </a:r>
          </a:p>
          <a:p>
            <a:pPr marL="181240" indent="-181240">
              <a:buFont typeface="Arial"/>
              <a:buChar char="•"/>
            </a:pPr>
            <a:r>
              <a:rPr lang="en-US" sz="1200" dirty="0"/>
              <a:t>You or your spouse has worked long enough to be eligible for Social Security or Railroad Retirement benefits</a:t>
            </a:r>
          </a:p>
          <a:p>
            <a:pPr marL="181240" indent="-181240">
              <a:buFont typeface="Arial"/>
              <a:buChar char="•"/>
            </a:pPr>
            <a:endParaRPr lang="en-US" sz="1200" dirty="0"/>
          </a:p>
          <a:p>
            <a:r>
              <a:rPr lang="en-US" sz="1200" dirty="0"/>
              <a:t>You qualify </a:t>
            </a:r>
            <a:r>
              <a:rPr lang="en-US" sz="1200" u="sng" dirty="0"/>
              <a:t>under age 65</a:t>
            </a:r>
            <a:r>
              <a:rPr lang="en-US" sz="1200" dirty="0"/>
              <a:t> if:</a:t>
            </a:r>
          </a:p>
          <a:p>
            <a:pPr marL="181240" indent="-181240">
              <a:buFont typeface="Arial"/>
              <a:buChar char="•"/>
            </a:pPr>
            <a:r>
              <a:rPr lang="en-US" sz="1200" dirty="0"/>
              <a:t>You have been entitled to Social Security disability benefits for at least 24 months </a:t>
            </a:r>
          </a:p>
          <a:p>
            <a:pPr marL="181240" indent="-181240">
              <a:buFont typeface="Arial"/>
              <a:buChar char="•"/>
            </a:pPr>
            <a:r>
              <a:rPr lang="en-US" sz="1200" dirty="0"/>
              <a:t>You have End-Stage Renal Disease (ESRD) permanent kidney failure requiring regular dialysis or a kidney transplant — and you or your spouse has paid Social Security taxes for a certain length of time, depending on your age.</a:t>
            </a:r>
          </a:p>
          <a:p>
            <a:r>
              <a:rPr lang="en-US" sz="1200" b="1" dirty="0"/>
              <a:t> </a:t>
            </a:r>
            <a:endParaRPr lang="en-US" sz="1200" dirty="0"/>
          </a:p>
          <a:p>
            <a:r>
              <a:rPr lang="en-US" sz="1200" b="1" dirty="0"/>
              <a:t> </a:t>
            </a:r>
            <a:endParaRPr lang="en-US" sz="1200" dirty="0"/>
          </a:p>
          <a:p>
            <a:r>
              <a:rPr lang="en-US" sz="1200" b="1" dirty="0"/>
              <a:t>Let’s take a look at some scenarios…</a:t>
            </a:r>
            <a:endParaRPr lang="en-US" sz="1200"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18</a:t>
            </a:fld>
            <a:endParaRPr lang="en-US"/>
          </a:p>
        </p:txBody>
      </p:sp>
    </p:spTree>
    <p:extLst>
      <p:ext uri="{BB962C8B-B14F-4D97-AF65-F5344CB8AC3E}">
        <p14:creationId xmlns:p14="http://schemas.microsoft.com/office/powerpoint/2010/main" val="136229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a few enrollment scenarios, starting with: </a:t>
            </a:r>
          </a:p>
          <a:p>
            <a:r>
              <a:rPr lang="en-US" sz="1200" dirty="0"/>
              <a:t>You’re retired or retiring soon and turning 65. At this point you will be entering what is called your Initial Enrollment Period (IEP). Many people think they have to wait until their 65th birthday to sign up for Medicare.  </a:t>
            </a:r>
          </a:p>
          <a:p>
            <a:endParaRPr lang="en-US" dirty="0"/>
          </a:p>
          <a:p>
            <a:r>
              <a:rPr lang="en-US" sz="1200" dirty="0"/>
              <a:t>The timeframe is actually more flexible than that. When you enter your Initial</a:t>
            </a:r>
            <a:r>
              <a:rPr lang="en-US" sz="1200" baseline="0" dirty="0"/>
              <a:t> </a:t>
            </a:r>
            <a:r>
              <a:rPr lang="en-US" sz="1200" dirty="0"/>
              <a:t>Enrollment Period (IEP) you are given a </a:t>
            </a:r>
            <a:r>
              <a:rPr lang="en-US" sz="1200" i="1" dirty="0"/>
              <a:t>seven month</a:t>
            </a:r>
            <a:r>
              <a:rPr lang="en-US" sz="1200" dirty="0"/>
              <a:t> period to enroll in Medicare. This period includes the three months before the month you turn 65, the month that you turn 65, and then three months following the month you turn 65. </a:t>
            </a:r>
          </a:p>
          <a:p>
            <a:r>
              <a:rPr lang="en-US" sz="1200" dirty="0"/>
              <a:t> </a:t>
            </a:r>
          </a:p>
          <a:p>
            <a:r>
              <a:rPr lang="en-US" sz="1200" dirty="0"/>
              <a:t>If you become eligible for Medicare due to a disability, your month of eligibility is the 25th month of receiving Social Security Disability Insurance (SSDI).</a:t>
            </a:r>
          </a:p>
          <a:p>
            <a:r>
              <a:rPr lang="en-US" sz="1200" dirty="0"/>
              <a:t> </a:t>
            </a:r>
          </a:p>
          <a:p>
            <a:r>
              <a:rPr lang="en-US" sz="1200" dirty="0"/>
              <a:t> </a:t>
            </a:r>
          </a:p>
          <a:p>
            <a:r>
              <a:rPr lang="en-US" sz="1200" dirty="0"/>
              <a:t> </a:t>
            </a:r>
          </a:p>
          <a:p>
            <a:r>
              <a:rPr lang="en-US" sz="1200" b="1" dirty="0"/>
              <a:t>Let’s take a look at some examples…</a:t>
            </a:r>
            <a:endParaRPr lang="en-US" sz="1200"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19</a:t>
            </a:fld>
            <a:endParaRPr lang="en-US"/>
          </a:p>
        </p:txBody>
      </p:sp>
    </p:spTree>
    <p:extLst>
      <p:ext uri="{BB962C8B-B14F-4D97-AF65-F5344CB8AC3E}">
        <p14:creationId xmlns:p14="http://schemas.microsoft.com/office/powerpoint/2010/main" val="155856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is Medicare? </a:t>
            </a:r>
            <a:endParaRPr lang="en-US" sz="1200" dirty="0"/>
          </a:p>
          <a:p>
            <a:r>
              <a:rPr lang="en-US" sz="1200" dirty="0"/>
              <a:t> </a:t>
            </a:r>
          </a:p>
          <a:p>
            <a:r>
              <a:rPr lang="en-US" sz="1200" dirty="0"/>
              <a:t>Established in 1965, Medicare is a federal health insurance program that provides health coverage for individuals age 65 and older. It also covers certain people under age 65 with disabilities and (since 1972) those with End-Stage Renal Disease (ESRD) as well. </a:t>
            </a:r>
          </a:p>
          <a:p>
            <a:r>
              <a:rPr lang="en-US" sz="1200" dirty="0"/>
              <a:t> </a:t>
            </a:r>
          </a:p>
          <a:p>
            <a:r>
              <a:rPr lang="en-US" sz="1200" dirty="0"/>
              <a:t>Today, Medicare is the largest health insurance provider for older Americans and is run by the Centers for Medicare &amp; Medicaid Services or CMS, a branch of the Department of Health and Human Services.</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2</a:t>
            </a:fld>
            <a:endParaRPr lang="en-US"/>
          </a:p>
        </p:txBody>
      </p:sp>
    </p:spTree>
    <p:extLst>
      <p:ext uri="{BB962C8B-B14F-4D97-AF65-F5344CB8AC3E}">
        <p14:creationId xmlns:p14="http://schemas.microsoft.com/office/powerpoint/2010/main" val="13612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sign up for Medicare Part A and Part B during the first 3 months of your Initial Enrollment Period, your coverage will begin on the first day of your 65th birthday month. </a:t>
            </a:r>
          </a:p>
          <a:p>
            <a:r>
              <a:rPr lang="en-US" sz="1200" dirty="0"/>
              <a:t> </a:t>
            </a:r>
          </a:p>
          <a:p>
            <a:r>
              <a:rPr lang="en-US" sz="1200" dirty="0"/>
              <a:t>In this example Mr. Smith’s 65th birthday is April 20th. If he signs up for Medicare in January, February or March, his coverage will start April 1st.</a:t>
            </a:r>
          </a:p>
          <a:p>
            <a:r>
              <a:rPr lang="en-US" sz="1200" dirty="0"/>
              <a:t> </a:t>
            </a:r>
          </a:p>
          <a:p>
            <a:r>
              <a:rPr lang="en-US" sz="1200" dirty="0"/>
              <a:t> </a:t>
            </a:r>
          </a:p>
        </p:txBody>
      </p:sp>
      <p:sp>
        <p:nvSpPr>
          <p:cNvPr id="4" name="Slide Number Placeholder 3"/>
          <p:cNvSpPr>
            <a:spLocks noGrp="1"/>
          </p:cNvSpPr>
          <p:nvPr>
            <p:ph type="sldNum" sz="quarter" idx="10"/>
          </p:nvPr>
        </p:nvSpPr>
        <p:spPr/>
        <p:txBody>
          <a:bodyPr/>
          <a:lstStyle/>
          <a:p>
            <a:fld id="{887FF840-7391-104B-A2ED-86E28F599B8E}" type="slidenum">
              <a:rPr lang="en-US" smtClean="0"/>
              <a:t>20</a:t>
            </a:fld>
            <a:endParaRPr lang="en-US"/>
          </a:p>
        </p:txBody>
      </p:sp>
    </p:spTree>
    <p:extLst>
      <p:ext uri="{BB962C8B-B14F-4D97-AF65-F5344CB8AC3E}">
        <p14:creationId xmlns:p14="http://schemas.microsoft.com/office/powerpoint/2010/main" val="672862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wise to sign up for Original Medicare during the first three months you’re eligible. Why? Well as you can see in the chart above, the longer you wait, the longer it will take for your coverage to begin.</a:t>
            </a:r>
          </a:p>
          <a:p>
            <a:r>
              <a:rPr lang="en-US" sz="1200" dirty="0"/>
              <a:t> </a:t>
            </a:r>
          </a:p>
          <a:p>
            <a:r>
              <a:rPr lang="en-US" sz="1200" b="1" dirty="0"/>
              <a:t>Let’s take a look at another enrollment period…</a:t>
            </a:r>
          </a:p>
        </p:txBody>
      </p:sp>
      <p:sp>
        <p:nvSpPr>
          <p:cNvPr id="4" name="Slide Number Placeholder 3"/>
          <p:cNvSpPr>
            <a:spLocks noGrp="1"/>
          </p:cNvSpPr>
          <p:nvPr>
            <p:ph type="sldNum" sz="quarter" idx="10"/>
          </p:nvPr>
        </p:nvSpPr>
        <p:spPr/>
        <p:txBody>
          <a:bodyPr/>
          <a:lstStyle/>
          <a:p>
            <a:fld id="{887FF840-7391-104B-A2ED-86E28F599B8E}" type="slidenum">
              <a:rPr lang="en-US" smtClean="0"/>
              <a:t>21</a:t>
            </a:fld>
            <a:endParaRPr lang="en-US"/>
          </a:p>
        </p:txBody>
      </p:sp>
    </p:spTree>
    <p:extLst>
      <p:ext uri="{BB962C8B-B14F-4D97-AF65-F5344CB8AC3E}">
        <p14:creationId xmlns:p14="http://schemas.microsoft.com/office/powerpoint/2010/main" val="2579815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Special Enrollment Period (SEP) for Original Medicare is available for people who delay enrollment in Part B because they have employer group or union coverage. If you become eligible for Medicare at 65, and have coverage from an employer group or union</a:t>
            </a:r>
            <a:r>
              <a:rPr lang="en-US" sz="1200" baseline="0" dirty="0"/>
              <a:t> </a:t>
            </a:r>
            <a:r>
              <a:rPr lang="en-US" sz="1200" dirty="0"/>
              <a:t>based on your or your spouse’s employment, you may delay enrollment in Part B. </a:t>
            </a:r>
          </a:p>
          <a:p>
            <a:r>
              <a:rPr lang="en-US" sz="1200" dirty="0"/>
              <a:t> </a:t>
            </a:r>
          </a:p>
          <a:p>
            <a:r>
              <a:rPr lang="en-US" sz="1200" dirty="0"/>
              <a:t>When you stop working or your employer group or union coverage ends, you have a Special Enrollment Period (SEP) to enroll in Part B. The Special Enrollment Period (SEP) is </a:t>
            </a:r>
            <a:r>
              <a:rPr lang="en-US" sz="1200" i="1" dirty="0"/>
              <a:t>eight months</a:t>
            </a:r>
            <a:r>
              <a:rPr lang="en-US" sz="1200" dirty="0"/>
              <a:t> following the end of employment or employer group or union coverage, whichever is earlier. If you enroll during the Special Enrollment Period (SEP), you do not owe the Late Enrollment Penalty (LEP) for Part B.</a:t>
            </a:r>
          </a:p>
          <a:p>
            <a:r>
              <a:rPr lang="en-US" sz="1200" dirty="0"/>
              <a:t> </a:t>
            </a:r>
          </a:p>
        </p:txBody>
      </p:sp>
      <p:sp>
        <p:nvSpPr>
          <p:cNvPr id="4" name="Slide Number Placeholder 3"/>
          <p:cNvSpPr>
            <a:spLocks noGrp="1"/>
          </p:cNvSpPr>
          <p:nvPr>
            <p:ph type="sldNum" sz="quarter" idx="10"/>
          </p:nvPr>
        </p:nvSpPr>
        <p:spPr/>
        <p:txBody>
          <a:bodyPr/>
          <a:lstStyle/>
          <a:p>
            <a:fld id="{887FF840-7391-104B-A2ED-86E28F599B8E}" type="slidenum">
              <a:rPr lang="en-US" smtClean="0"/>
              <a:t>22</a:t>
            </a:fld>
            <a:endParaRPr lang="en-US"/>
          </a:p>
        </p:txBody>
      </p:sp>
    </p:spTree>
    <p:extLst>
      <p:ext uri="{BB962C8B-B14F-4D97-AF65-F5344CB8AC3E}">
        <p14:creationId xmlns:p14="http://schemas.microsoft.com/office/powerpoint/2010/main" val="248842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The key to qualifying for a Special Enrollment Period (SEP) is that your insurance must be based on current employment. For example, if you have COBRA or a retiree health plan, these aren’t considered coverage based on current employment and you will not qualify. Another reason you may not qualify is if you have End-Stage Renal Disease</a:t>
            </a:r>
            <a:r>
              <a:rPr lang="en-US" sz="1200" baseline="0" dirty="0"/>
              <a:t> (ESRD).</a:t>
            </a:r>
            <a:endParaRPr lang="en-US" sz="1200" dirty="0"/>
          </a:p>
        </p:txBody>
      </p:sp>
      <p:sp>
        <p:nvSpPr>
          <p:cNvPr id="4" name="Slide Number Placeholder 3"/>
          <p:cNvSpPr>
            <a:spLocks noGrp="1"/>
          </p:cNvSpPr>
          <p:nvPr>
            <p:ph type="sldNum" sz="quarter" idx="10"/>
          </p:nvPr>
        </p:nvSpPr>
        <p:spPr/>
        <p:txBody>
          <a:bodyPr/>
          <a:lstStyle/>
          <a:p>
            <a:fld id="{887FF840-7391-104B-A2ED-86E28F599B8E}" type="slidenum">
              <a:rPr lang="en-US" smtClean="0"/>
              <a:t>23</a:t>
            </a:fld>
            <a:endParaRPr lang="en-US"/>
          </a:p>
        </p:txBody>
      </p:sp>
    </p:spTree>
    <p:extLst>
      <p:ext uri="{BB962C8B-B14F-4D97-AF65-F5344CB8AC3E}">
        <p14:creationId xmlns:p14="http://schemas.microsoft.com/office/powerpoint/2010/main" val="2488421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Another type of enrollment period is the General Enrollment Period (GEP) which is a period for people who do not enroll in their Medicare Part A and Part B benefits when they first become eligible</a:t>
            </a:r>
            <a:r>
              <a:rPr lang="en-US" sz="1200" baseline="0" dirty="0"/>
              <a:t> </a:t>
            </a:r>
            <a:r>
              <a:rPr lang="en-US" sz="1200" dirty="0"/>
              <a:t>during their IEP, or have terminated their Part A /B benefits and now want to re-enroll back into them. They will have an opportunity to do so during the General Enrollment Period (GEP) which runs from January 1 to March 31 of each year. </a:t>
            </a:r>
          </a:p>
          <a:p>
            <a:r>
              <a:rPr lang="en-US" sz="1200" dirty="0"/>
              <a:t> </a:t>
            </a:r>
          </a:p>
          <a:p>
            <a:r>
              <a:rPr lang="en-US" sz="1200" dirty="0"/>
              <a:t>If you enroll during the General Enrollment Period (GEP), your benefits will begin July 1. </a:t>
            </a:r>
          </a:p>
          <a:p>
            <a:r>
              <a:rPr lang="en-US" sz="1200" dirty="0"/>
              <a:t>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24</a:t>
            </a:fld>
            <a:endParaRPr lang="en-US"/>
          </a:p>
        </p:txBody>
      </p:sp>
    </p:spTree>
    <p:extLst>
      <p:ext uri="{BB962C8B-B14F-4D97-AF65-F5344CB8AC3E}">
        <p14:creationId xmlns:p14="http://schemas.microsoft.com/office/powerpoint/2010/main" val="275987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Since your benefits start on July 1</a:t>
            </a:r>
            <a:r>
              <a:rPr lang="en-US" sz="1200" baseline="30000" dirty="0"/>
              <a:t>st</a:t>
            </a:r>
            <a:r>
              <a:rPr lang="en-US" sz="1200" dirty="0"/>
              <a:t> this will set a high risk for you as it will leave you unprotected and fully responsible for any medical expenses you may incur up until your coverage begins. </a:t>
            </a:r>
          </a:p>
          <a:p>
            <a:r>
              <a:rPr lang="en-US" sz="1200" dirty="0"/>
              <a:t> </a:t>
            </a:r>
          </a:p>
          <a:p>
            <a:r>
              <a:rPr lang="en-US" sz="1200" dirty="0"/>
              <a:t>In most cases, you may also be charged with a Part A or B Late Enrollment Penalty (LEP) as mentioned earlier which will be added to your Part A or B premium for the remainder of your enrollment in Medicare. That can really add up. </a:t>
            </a:r>
          </a:p>
        </p:txBody>
      </p:sp>
      <p:sp>
        <p:nvSpPr>
          <p:cNvPr id="4" name="Slide Number Placeholder 3"/>
          <p:cNvSpPr>
            <a:spLocks noGrp="1"/>
          </p:cNvSpPr>
          <p:nvPr>
            <p:ph type="sldNum" sz="quarter" idx="10"/>
          </p:nvPr>
        </p:nvSpPr>
        <p:spPr/>
        <p:txBody>
          <a:bodyPr/>
          <a:lstStyle/>
          <a:p>
            <a:fld id="{887FF840-7391-104B-A2ED-86E28F599B8E}" type="slidenum">
              <a:rPr lang="en-US" smtClean="0"/>
              <a:t>25</a:t>
            </a:fld>
            <a:endParaRPr lang="en-US"/>
          </a:p>
        </p:txBody>
      </p:sp>
    </p:spTree>
    <p:extLst>
      <p:ext uri="{BB962C8B-B14F-4D97-AF65-F5344CB8AC3E}">
        <p14:creationId xmlns:p14="http://schemas.microsoft.com/office/powerpoint/2010/main" val="262524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Now let’s discuss</a:t>
            </a:r>
            <a:r>
              <a:rPr lang="en-US" sz="1200" baseline="0" dirty="0"/>
              <a:t> the specific times you can enroll in Medicare Part C — </a:t>
            </a:r>
            <a:r>
              <a:rPr lang="en-US" sz="1200" b="1" dirty="0"/>
              <a:t>Medicare Advantage.</a:t>
            </a:r>
            <a:endParaRPr lang="en-US" sz="1200" dirty="0"/>
          </a:p>
        </p:txBody>
      </p:sp>
      <p:sp>
        <p:nvSpPr>
          <p:cNvPr id="4" name="Slide Number Placeholder 3"/>
          <p:cNvSpPr>
            <a:spLocks noGrp="1"/>
          </p:cNvSpPr>
          <p:nvPr>
            <p:ph type="sldNum" sz="quarter" idx="10"/>
          </p:nvPr>
        </p:nvSpPr>
        <p:spPr/>
        <p:txBody>
          <a:bodyPr/>
          <a:lstStyle/>
          <a:p>
            <a:fld id="{887FF840-7391-104B-A2ED-86E28F599B8E}" type="slidenum">
              <a:rPr lang="en-US" smtClean="0"/>
              <a:t>26</a:t>
            </a:fld>
            <a:endParaRPr lang="en-US"/>
          </a:p>
        </p:txBody>
      </p:sp>
    </p:spTree>
    <p:extLst>
      <p:ext uri="{BB962C8B-B14F-4D97-AF65-F5344CB8AC3E}">
        <p14:creationId xmlns:p14="http://schemas.microsoft.com/office/powerpoint/2010/main" val="1988648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Initial Coverage Election Period (ICEP) refers to the period when individuals newly eligible for Medicare can enroll in a Medicare Advantage (MA)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election period begins three months before becoming eligible for Medicare Parts A and B and ends on the later of two possible occasions: the last day of the month prior to becoming eligible for Parts A and B, or the last day of your Initial Enrollment Period (IEP) for Medicare Part B (your Part B enrollment is a </a:t>
            </a:r>
            <a:r>
              <a:rPr lang="en-US" sz="1200" i="1" kern="1200" dirty="0">
                <a:solidFill>
                  <a:schemeClr val="tx1"/>
                </a:solidFill>
                <a:effectLst/>
                <a:latin typeface="+mn-lt"/>
                <a:ea typeface="+mn-ea"/>
                <a:cs typeface="+mn-cs"/>
              </a:rPr>
              <a:t>seven</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month </a:t>
            </a:r>
            <a:r>
              <a:rPr lang="en-US" sz="1200" kern="1200" dirty="0">
                <a:solidFill>
                  <a:schemeClr val="tx1"/>
                </a:solidFill>
                <a:effectLst/>
                <a:latin typeface="+mn-lt"/>
                <a:ea typeface="+mn-ea"/>
                <a:cs typeface="+mn-cs"/>
              </a:rPr>
              <a:t>period that includes the month you become eligible, as well as three months before and three months after that month).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an Initial Coverage Election Period (ICEP) enrollment request is made and enrollment takes effect, the  Initial Coverage Election Period (ICEP) election has been used.</a:t>
            </a:r>
          </a:p>
        </p:txBody>
      </p:sp>
      <p:sp>
        <p:nvSpPr>
          <p:cNvPr id="4" name="Slide Number Placeholder 3"/>
          <p:cNvSpPr>
            <a:spLocks noGrp="1"/>
          </p:cNvSpPr>
          <p:nvPr>
            <p:ph type="sldNum" sz="quarter" idx="10"/>
          </p:nvPr>
        </p:nvSpPr>
        <p:spPr/>
        <p:txBody>
          <a:bodyPr/>
          <a:lstStyle/>
          <a:p>
            <a:fld id="{887FF840-7391-104B-A2ED-86E28F599B8E}" type="slidenum">
              <a:rPr lang="en-US" smtClean="0"/>
              <a:t>27</a:t>
            </a:fld>
            <a:endParaRPr lang="en-US"/>
          </a:p>
        </p:txBody>
      </p:sp>
    </p:spTree>
    <p:extLst>
      <p:ext uri="{BB962C8B-B14F-4D97-AF65-F5344CB8AC3E}">
        <p14:creationId xmlns:p14="http://schemas.microsoft.com/office/powerpoint/2010/main" val="1687861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Mrs. Donovan’s 65</a:t>
            </a:r>
            <a:r>
              <a:rPr lang="en-US" baseline="30000" dirty="0"/>
              <a:t>th</a:t>
            </a:r>
            <a:r>
              <a:rPr lang="en-US" dirty="0"/>
              <a:t> birthday is June 20. She is eligible for Medicare Part A and Part B beginning June 1 and has decided to enroll in</a:t>
            </a:r>
            <a:r>
              <a:rPr lang="en-US" baseline="0" dirty="0"/>
              <a:t> Part B beginning on June 1. Her ICEP begins on March 1 and ends on September 30.</a:t>
            </a:r>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28</a:t>
            </a:fld>
            <a:endParaRPr lang="en-US"/>
          </a:p>
        </p:txBody>
      </p:sp>
    </p:spTree>
    <p:extLst>
      <p:ext uri="{BB962C8B-B14F-4D97-AF65-F5344CB8AC3E}">
        <p14:creationId xmlns:p14="http://schemas.microsoft.com/office/powerpoint/2010/main" val="243662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of the most popular enrollment periods is the Annual Election Period (AEP) which runs from October 15th through December 7th each year. </a:t>
            </a:r>
          </a:p>
          <a:p>
            <a:r>
              <a:rPr lang="en-US" sz="1200" dirty="0"/>
              <a:t> </a:t>
            </a:r>
          </a:p>
          <a:p>
            <a:r>
              <a:rPr lang="en-US" sz="1200" dirty="0"/>
              <a:t>If you have Medicare coverage, you’re allowed to make a change during this period. You can elect a Medicare Advantage (MA) plan or change from one Medicare Advantage (MA) plan to another. All changes will go into effect January 1</a:t>
            </a:r>
            <a:r>
              <a:rPr lang="en-US" sz="1200" baseline="30000" dirty="0"/>
              <a:t>st</a:t>
            </a:r>
            <a:r>
              <a:rPr lang="en-US" sz="1200" dirty="0"/>
              <a:t> of the following year. This period is a great opportunity for you to choose a plan that fits with your current health and financial needs.</a:t>
            </a:r>
          </a:p>
        </p:txBody>
      </p:sp>
      <p:sp>
        <p:nvSpPr>
          <p:cNvPr id="4" name="Slide Number Placeholder 3"/>
          <p:cNvSpPr>
            <a:spLocks noGrp="1"/>
          </p:cNvSpPr>
          <p:nvPr>
            <p:ph type="sldNum" sz="quarter" idx="10"/>
          </p:nvPr>
        </p:nvSpPr>
        <p:spPr/>
        <p:txBody>
          <a:bodyPr/>
          <a:lstStyle/>
          <a:p>
            <a:fld id="{887FF840-7391-104B-A2ED-86E28F599B8E}" type="slidenum">
              <a:rPr lang="en-US" smtClean="0"/>
              <a:t>29</a:t>
            </a:fld>
            <a:endParaRPr lang="en-US"/>
          </a:p>
        </p:txBody>
      </p:sp>
    </p:spTree>
    <p:extLst>
      <p:ext uri="{BB962C8B-B14F-4D97-AF65-F5344CB8AC3E}">
        <p14:creationId xmlns:p14="http://schemas.microsoft.com/office/powerpoint/2010/main" val="225214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Who qualifies for Medicare?</a:t>
            </a:r>
            <a:endParaRPr lang="en-US" sz="1200" dirty="0"/>
          </a:p>
          <a:p>
            <a:r>
              <a:rPr lang="en-US" sz="1200" b="1" dirty="0"/>
              <a:t> </a:t>
            </a:r>
            <a:endParaRPr lang="en-US" sz="1200" dirty="0"/>
          </a:p>
          <a:p>
            <a:r>
              <a:rPr lang="en-US" sz="1200" dirty="0"/>
              <a:t>Medicare eligibility is available to individuals who fall into three specified categories, defined by age, disability or End-Stage Renal Disease (ESRD). The majority of individuals are eligible for Medicare when they turn 65. </a:t>
            </a:r>
          </a:p>
          <a:p>
            <a:r>
              <a:rPr lang="en-US" sz="1200" dirty="0"/>
              <a:t> </a:t>
            </a:r>
          </a:p>
          <a:p>
            <a:pPr marL="181240" indent="-181240">
              <a:buFont typeface="Arial"/>
              <a:buChar char="•"/>
            </a:pPr>
            <a:r>
              <a:rPr lang="en-US" sz="1200" dirty="0"/>
              <a:t>At age 65, individuals qualify for Medicare if they or their spouses paid Social Security taxes for at least 40 calendar quarters (10 years) or if they qualify for Railroad Retirement benefits. </a:t>
            </a:r>
          </a:p>
          <a:p>
            <a:pPr marL="181240" indent="-181240">
              <a:buFont typeface="Arial"/>
              <a:buChar char="•"/>
            </a:pPr>
            <a:r>
              <a:rPr lang="en-US" sz="1200" dirty="0"/>
              <a:t>Those under age 65 who have received Social Security Disability Insurance (SSDI) benefits for at least 24 months</a:t>
            </a:r>
          </a:p>
          <a:p>
            <a:pPr marL="181240" indent="-181240">
              <a:buFont typeface="Arial"/>
              <a:buChar char="•"/>
            </a:pPr>
            <a:r>
              <a:rPr lang="en-US" sz="1200" dirty="0"/>
              <a:t>Those with End-Stage Renal Disease (ESRD) under age 65 are eligible for Medicare if they or their spouses paid Social Security taxes for at least 40 quarters. </a:t>
            </a:r>
          </a:p>
          <a:p>
            <a:r>
              <a:rPr lang="en-US" sz="1200" b="1" dirty="0"/>
              <a:t> </a:t>
            </a:r>
            <a:endParaRPr lang="en-US" sz="1200" dirty="0"/>
          </a:p>
          <a:p>
            <a:r>
              <a:rPr lang="en-US" sz="1200" b="1" dirty="0"/>
              <a:t> </a:t>
            </a:r>
            <a:endParaRPr lang="en-US" sz="1200" dirty="0"/>
          </a:p>
          <a:p>
            <a:r>
              <a:rPr lang="en-US" sz="1200" b="1" dirty="0"/>
              <a:t>Now let’s take a closer look at the </a:t>
            </a:r>
            <a:r>
              <a:rPr lang="en-US" sz="1200" b="1" i="1" dirty="0"/>
              <a:t>Four Parts of Medicare</a:t>
            </a:r>
            <a:r>
              <a:rPr lang="en-US" sz="1200" b="1" dirty="0"/>
              <a:t>…</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3</a:t>
            </a:fld>
            <a:endParaRPr lang="en-US"/>
          </a:p>
        </p:txBody>
      </p:sp>
    </p:spTree>
    <p:extLst>
      <p:ext uri="{BB962C8B-B14F-4D97-AF65-F5344CB8AC3E}">
        <p14:creationId xmlns:p14="http://schemas.microsoft.com/office/powerpoint/2010/main" val="304067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can also make changes to your Medicare Advantage (MA) and Medicare prescription drug coverage when certain events happen in your life, this is called a Special Enrollment Period (SEP). A Special Enrollment Period (SEP) gives you an opportunity to make a change to your current coverage outside of the normal enrollment periods due to special circumstances in your life. Rules about when you can make changes and the type of changes you can make are different for each Special Enrollment Period (SEP) . </a:t>
            </a:r>
          </a:p>
          <a:p>
            <a:r>
              <a:rPr lang="en-US" sz="1200" dirty="0"/>
              <a:t> </a:t>
            </a:r>
          </a:p>
          <a:p>
            <a:r>
              <a:rPr lang="en-US" sz="1200" b="1" dirty="0"/>
              <a:t>Let’s take a look at some qualifying Special Enrollment Periods</a:t>
            </a:r>
            <a:r>
              <a:rPr lang="en-US" sz="1200" b="1" baseline="0" dirty="0"/>
              <a:t> (</a:t>
            </a:r>
            <a:r>
              <a:rPr lang="en-US" sz="1200" b="1" dirty="0"/>
              <a:t>SEPs)…</a:t>
            </a:r>
            <a:endParaRPr lang="en-US" sz="1200" dirty="0"/>
          </a:p>
        </p:txBody>
      </p:sp>
      <p:sp>
        <p:nvSpPr>
          <p:cNvPr id="4" name="Slide Number Placeholder 3"/>
          <p:cNvSpPr>
            <a:spLocks noGrp="1"/>
          </p:cNvSpPr>
          <p:nvPr>
            <p:ph type="sldNum" sz="quarter" idx="10"/>
          </p:nvPr>
        </p:nvSpPr>
        <p:spPr/>
        <p:txBody>
          <a:bodyPr/>
          <a:lstStyle/>
          <a:p>
            <a:fld id="{887FF840-7391-104B-A2ED-86E28F599B8E}" type="slidenum">
              <a:rPr lang="en-US" smtClean="0"/>
              <a:t>30</a:t>
            </a:fld>
            <a:endParaRPr lang="en-US"/>
          </a:p>
        </p:txBody>
      </p:sp>
    </p:spTree>
    <p:extLst>
      <p:ext uri="{BB962C8B-B14F-4D97-AF65-F5344CB8AC3E}">
        <p14:creationId xmlns:p14="http://schemas.microsoft.com/office/powerpoint/2010/main" val="3530334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with Original Medicare, one of the most common types of Special Enrollment Periods (SEPs) for Medicare Advantage (MA) is when you or your spouse’s employment ends or your employer or union health coverage ends, whichever happens first. If this situation occurs you will have just </a:t>
            </a:r>
            <a:r>
              <a:rPr lang="en-US" sz="1200" i="1" dirty="0"/>
              <a:t>two months</a:t>
            </a:r>
            <a:r>
              <a:rPr lang="en-US" sz="1200" dirty="0"/>
              <a:t> from that date your coverage ends to sign up for a Medicare Advantage (MA) plan.</a:t>
            </a:r>
          </a:p>
        </p:txBody>
      </p:sp>
      <p:sp>
        <p:nvSpPr>
          <p:cNvPr id="4" name="Slide Number Placeholder 3"/>
          <p:cNvSpPr>
            <a:spLocks noGrp="1"/>
          </p:cNvSpPr>
          <p:nvPr>
            <p:ph type="sldNum" sz="quarter" idx="10"/>
          </p:nvPr>
        </p:nvSpPr>
        <p:spPr/>
        <p:txBody>
          <a:bodyPr/>
          <a:lstStyle/>
          <a:p>
            <a:fld id="{887FF840-7391-104B-A2ED-86E28F599B8E}" type="slidenum">
              <a:rPr lang="en-US" smtClean="0"/>
              <a:t>31</a:t>
            </a:fld>
            <a:endParaRPr lang="en-US"/>
          </a:p>
        </p:txBody>
      </p:sp>
    </p:spTree>
    <p:extLst>
      <p:ext uri="{BB962C8B-B14F-4D97-AF65-F5344CB8AC3E}">
        <p14:creationId xmlns:p14="http://schemas.microsoft.com/office/powerpoint/2010/main" val="2859693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Other qualifying factors for a Special Enrollment Period (SEP) include but are not limited to:</a:t>
            </a:r>
            <a:endParaRPr lang="en-US" sz="1200" dirty="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dirty="0"/>
              <a:t>You lose your employer coverage</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200" dirty="0"/>
              <a:t>You qualify for Extra Help paying for Medicare prescription drug coverage </a:t>
            </a:r>
          </a:p>
          <a:p>
            <a:pPr marL="285750" indent="-285750">
              <a:buFont typeface="Arial"/>
              <a:buChar char="•"/>
            </a:pPr>
            <a:r>
              <a:rPr lang="en-US" sz="1200" dirty="0"/>
              <a:t>You’re eligible for both Medicare and Medicaid or you’re no longer eligible for Medicaid</a:t>
            </a:r>
          </a:p>
          <a:p>
            <a:pPr marL="285750" indent="-285750">
              <a:buFont typeface="Arial"/>
              <a:buChar char="•"/>
            </a:pPr>
            <a:r>
              <a:rPr lang="en-US" sz="1200" dirty="0"/>
              <a:t>You move to a new address that isn’t in your plan’s service area</a:t>
            </a:r>
          </a:p>
          <a:p>
            <a:pPr marL="285750" indent="-285750">
              <a:buFont typeface="Arial"/>
              <a:buChar char="•"/>
            </a:pPr>
            <a:r>
              <a:rPr lang="en-US" sz="1200" dirty="0"/>
              <a:t>You just moved into, currently live in, or just moved out of an institution (like a skilled nursing facility or long-term care hospital)</a:t>
            </a:r>
          </a:p>
          <a:p>
            <a:pPr marL="0" indent="0">
              <a:buFont typeface="Arial"/>
              <a:buNone/>
            </a:pPr>
            <a:endParaRPr lang="en-US" sz="1200" i="1" dirty="0">
              <a:effectLst/>
            </a:endParaRPr>
          </a:p>
          <a:p>
            <a:pPr marL="0" indent="0">
              <a:buFont typeface="Arial"/>
              <a:buNone/>
            </a:pPr>
            <a:r>
              <a:rPr lang="en-US" sz="1200" i="1" dirty="0"/>
              <a:t>For more information regarding Special Enrollment Periods (SEPs) visit </a:t>
            </a:r>
            <a:r>
              <a:rPr lang="en-US" sz="1200" i="1" dirty="0" err="1"/>
              <a:t>Medicare.gov</a:t>
            </a:r>
            <a:r>
              <a:rPr lang="en-US" sz="1200" i="1" dirty="0"/>
              <a:t>. </a:t>
            </a:r>
            <a:endParaRPr lang="en-US" sz="1200" dirty="0"/>
          </a:p>
        </p:txBody>
      </p:sp>
      <p:sp>
        <p:nvSpPr>
          <p:cNvPr id="4" name="Slide Number Placeholder 3"/>
          <p:cNvSpPr>
            <a:spLocks noGrp="1"/>
          </p:cNvSpPr>
          <p:nvPr>
            <p:ph type="sldNum" sz="quarter" idx="10"/>
          </p:nvPr>
        </p:nvSpPr>
        <p:spPr/>
        <p:txBody>
          <a:bodyPr/>
          <a:lstStyle/>
          <a:p>
            <a:fld id="{887FF840-7391-104B-A2ED-86E28F599B8E}" type="slidenum">
              <a:rPr lang="en-US" smtClean="0"/>
              <a:t>32</a:t>
            </a:fld>
            <a:endParaRPr lang="en-US"/>
          </a:p>
        </p:txBody>
      </p:sp>
    </p:spTree>
    <p:extLst>
      <p:ext uri="{BB962C8B-B14F-4D97-AF65-F5344CB8AC3E}">
        <p14:creationId xmlns:p14="http://schemas.microsoft.com/office/powerpoint/2010/main" val="376543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wrap</a:t>
            </a:r>
            <a:r>
              <a:rPr lang="en-US" sz="1200" baseline="0" dirty="0"/>
              <a:t> things up. We hope this presentation has given you the information you need to understand how Medicare works, the types of Medicare plans available, and when you need to enroll. Remember, careful planning will help you avoid gaps in coverage AND late enrollment penalties.</a:t>
            </a:r>
          </a:p>
          <a:p>
            <a:endParaRPr lang="en-US" sz="1200" baseline="0" dirty="0"/>
          </a:p>
          <a:p>
            <a:r>
              <a:rPr lang="en-US" sz="1200" baseline="0" dirty="0"/>
              <a:t>If you have questions, we’re here to help.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Call </a:t>
            </a:r>
            <a:r>
              <a:rPr lang="en-US" sz="1200" baseline="0" dirty="0" err="1"/>
              <a:t>ConnectiCare</a:t>
            </a:r>
            <a:r>
              <a:rPr lang="en-US" sz="1200" baseline="0" dirty="0"/>
              <a:t> toll-free at 1-877-224-8221 (TTY/TDD 1-800-842-9710), seven days a week from 8 a.m. to 8 p.m. Or visit us online at </a:t>
            </a:r>
            <a:r>
              <a:rPr lang="en-US" sz="1200" baseline="0" dirty="0" err="1"/>
              <a:t>connecticare.com</a:t>
            </a:r>
            <a:r>
              <a:rPr lang="en-US" sz="1200" baseline="0" dirty="0"/>
              <a:t>/</a:t>
            </a:r>
            <a:r>
              <a:rPr lang="en-US" sz="1200" baseline="0" dirty="0" err="1"/>
              <a:t>medicare</a:t>
            </a:r>
            <a:r>
              <a:rPr lang="en-US" sz="1200" baseline="0" dirty="0"/>
              <a:t>.</a:t>
            </a:r>
          </a:p>
          <a:p>
            <a:endParaRPr lang="en-US" sz="1200" baseline="0" dirty="0"/>
          </a:p>
          <a:p>
            <a:r>
              <a:rPr lang="en-US" sz="1200" baseline="0" dirty="0"/>
              <a:t>Thank You.</a:t>
            </a:r>
            <a:endParaRPr lang="en-US" sz="1200" dirty="0"/>
          </a:p>
        </p:txBody>
      </p:sp>
      <p:sp>
        <p:nvSpPr>
          <p:cNvPr id="4" name="Slide Number Placeholder 3"/>
          <p:cNvSpPr>
            <a:spLocks noGrp="1"/>
          </p:cNvSpPr>
          <p:nvPr>
            <p:ph type="sldNum" sz="quarter" idx="10"/>
          </p:nvPr>
        </p:nvSpPr>
        <p:spPr/>
        <p:txBody>
          <a:bodyPr/>
          <a:lstStyle/>
          <a:p>
            <a:fld id="{887FF840-7391-104B-A2ED-86E28F599B8E}" type="slidenum">
              <a:rPr lang="en-US" smtClean="0"/>
              <a:t>33</a:t>
            </a:fld>
            <a:endParaRPr lang="en-US"/>
          </a:p>
        </p:txBody>
      </p:sp>
    </p:spTree>
    <p:extLst>
      <p:ext uri="{BB962C8B-B14F-4D97-AF65-F5344CB8AC3E}">
        <p14:creationId xmlns:p14="http://schemas.microsoft.com/office/powerpoint/2010/main" val="408300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There are four parts to Medicare. But how do they work together? How do they work for you? This presentation will start by looking at the Four Parts of Medicare.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4</a:t>
            </a:fld>
            <a:endParaRPr lang="en-US"/>
          </a:p>
        </p:txBody>
      </p:sp>
    </p:spTree>
    <p:extLst>
      <p:ext uri="{BB962C8B-B14F-4D97-AF65-F5344CB8AC3E}">
        <p14:creationId xmlns:p14="http://schemas.microsoft.com/office/powerpoint/2010/main" val="377685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Let’s start with Part A Hospital Insurance. It covers you for care in a hospital, hospice and some home health care services. And it’s free if you or your spouse have worked and paid Social Security taxes for at least 40 quarters or 10 years. If you have worked less than 40 quarters or 10 years, you can still get Part A however you will be responsible for paying a premium.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5</a:t>
            </a:fld>
            <a:endParaRPr lang="en-US"/>
          </a:p>
        </p:txBody>
      </p:sp>
    </p:spTree>
    <p:extLst>
      <p:ext uri="{BB962C8B-B14F-4D97-AF65-F5344CB8AC3E}">
        <p14:creationId xmlns:p14="http://schemas.microsoft.com/office/powerpoint/2010/main" val="303041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B is Medical Insurance. It covers doctor visits, outpatient surgery, immunization, lab tests and medical equipment like wheelchairs and walkers. You pay a monthly premium for Part B, and the amount of your premium depends on your annual income. </a:t>
            </a:r>
          </a:p>
          <a:p>
            <a:r>
              <a:rPr lang="en-US" sz="1200" dirty="0"/>
              <a:t> </a:t>
            </a:r>
          </a:p>
          <a:p>
            <a:r>
              <a:rPr lang="en-US" sz="1200" dirty="0"/>
              <a:t>Enrollment in Part B is automatic if you are receiving Social Security retirement benefits or Social Security disability. However if you are</a:t>
            </a:r>
            <a:r>
              <a:rPr lang="en-US" sz="1200" baseline="0" dirty="0"/>
              <a:t> eligible, but</a:t>
            </a:r>
            <a:r>
              <a:rPr lang="en-US" sz="1200" dirty="0"/>
              <a:t> wish to continue working or be covered under your spouse’s employer coverage, you </a:t>
            </a:r>
            <a:r>
              <a:rPr lang="en-US" sz="1200" u="none" dirty="0"/>
              <a:t>may</a:t>
            </a:r>
            <a:r>
              <a:rPr lang="en-US" sz="1200" u="none" baseline="0" dirty="0"/>
              <a:t> choose to decline </a:t>
            </a:r>
            <a:r>
              <a:rPr lang="en-US" sz="1200" dirty="0"/>
              <a:t>Part B by following</a:t>
            </a:r>
            <a:r>
              <a:rPr lang="en-US" sz="1200" baseline="0" dirty="0"/>
              <a:t> the instructions on the letter you receive from the Social Security Administration.</a:t>
            </a:r>
            <a:endParaRPr lang="en-US" sz="1200" dirty="0"/>
          </a:p>
          <a:p>
            <a:r>
              <a:rPr lang="en-US" sz="1200" dirty="0"/>
              <a:t> </a:t>
            </a:r>
          </a:p>
          <a:p>
            <a:r>
              <a:rPr lang="en-US" sz="1200" dirty="0"/>
              <a:t>If you don't sign up for Part B when you're first eligible or if you drop Part B and then get it later, you may have to pay a Late Enrollment Penalty (LEP) for as long as you have Medicare. Your monthly premium for Part B may go up 10% for each full 12-month period that you could have had Part B, but didn't sign up for it. </a:t>
            </a:r>
          </a:p>
          <a:p>
            <a:endParaRPr lang="en-US" sz="1200" b="1" dirty="0"/>
          </a:p>
          <a:p>
            <a:r>
              <a:rPr lang="en-US" sz="1200" dirty="0"/>
              <a:t>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6</a:t>
            </a:fld>
            <a:endParaRPr lang="en-US"/>
          </a:p>
        </p:txBody>
      </p:sp>
    </p:spTree>
    <p:extLst>
      <p:ext uri="{BB962C8B-B14F-4D97-AF65-F5344CB8AC3E}">
        <p14:creationId xmlns:p14="http://schemas.microsoft.com/office/powerpoint/2010/main" val="283213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Together, these two parts make up the foundation of Medicare which is known as “Original Medicare.”</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7</a:t>
            </a:fld>
            <a:endParaRPr lang="en-US"/>
          </a:p>
        </p:txBody>
      </p:sp>
    </p:spTree>
    <p:extLst>
      <p:ext uri="{BB962C8B-B14F-4D97-AF65-F5344CB8AC3E}">
        <p14:creationId xmlns:p14="http://schemas.microsoft.com/office/powerpoint/2010/main" val="211564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D is Medicare Prescription Drug Coverage. It covers your prescriptions, but is only offered through private insurance companies, and there may be a monthly premium you have</a:t>
            </a:r>
            <a:r>
              <a:rPr lang="en-US" sz="1200" baseline="0" dirty="0"/>
              <a:t> to </a:t>
            </a:r>
            <a:r>
              <a:rPr lang="en-US" sz="1200" dirty="0"/>
              <a:t>pay. </a:t>
            </a:r>
          </a:p>
          <a:p>
            <a:r>
              <a:rPr lang="en-US" sz="1200" dirty="0"/>
              <a:t> </a:t>
            </a:r>
          </a:p>
          <a:p>
            <a:r>
              <a:rPr lang="en-US" sz="1200" dirty="0"/>
              <a:t>Some prescription drug plans have separate premiums while others may not. Part D is optional for most people, however if you decide not to enroll in a Part D plan once you become eligible for Medicare you may have what is called a Late Enrollment Penalty (LEP). </a:t>
            </a:r>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8</a:t>
            </a:fld>
            <a:endParaRPr lang="en-US"/>
          </a:p>
        </p:txBody>
      </p:sp>
    </p:spTree>
    <p:extLst>
      <p:ext uri="{BB962C8B-B14F-4D97-AF65-F5344CB8AC3E}">
        <p14:creationId xmlns:p14="http://schemas.microsoft.com/office/powerpoint/2010/main" val="148601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penalty is an amount that is added to your Medicare Part D monthly premium. You may owe this penalty if you go without Part D or creditable prescription drug coverage for any continuous period of 63 days or more after you first become eligible for Medicare.</a:t>
            </a:r>
          </a:p>
          <a:p>
            <a:r>
              <a:rPr lang="en-US" sz="1200" dirty="0"/>
              <a:t> </a:t>
            </a:r>
          </a:p>
          <a:p>
            <a:r>
              <a:rPr lang="en-US" sz="1200" dirty="0"/>
              <a:t>The cost of the penalty depends on how long you went without creditable prescription drug coverage. </a:t>
            </a:r>
          </a:p>
          <a:p>
            <a:r>
              <a:rPr lang="en-US" sz="1200" dirty="0"/>
              <a:t> </a:t>
            </a:r>
          </a:p>
          <a:p>
            <a:r>
              <a:rPr lang="en-US" sz="1200" dirty="0"/>
              <a:t> </a:t>
            </a:r>
          </a:p>
          <a:p>
            <a:r>
              <a:rPr lang="en-US" sz="1200" i="1" dirty="0"/>
              <a:t>For more information regarding Late Enrollment Penalties,</a:t>
            </a:r>
            <a:r>
              <a:rPr lang="en-US" sz="1200" i="1" baseline="0" dirty="0"/>
              <a:t> </a:t>
            </a:r>
            <a:r>
              <a:rPr lang="en-US" sz="1200" i="1" dirty="0"/>
              <a:t>go to </a:t>
            </a:r>
            <a:r>
              <a:rPr lang="en-US" sz="1200" i="1" dirty="0" err="1"/>
              <a:t>Medicare.gov</a:t>
            </a:r>
            <a:endParaRPr lang="en-US" sz="1200" dirty="0"/>
          </a:p>
          <a:p>
            <a:endParaRPr lang="en-US" dirty="0"/>
          </a:p>
        </p:txBody>
      </p:sp>
      <p:sp>
        <p:nvSpPr>
          <p:cNvPr id="4" name="Slide Number Placeholder 3"/>
          <p:cNvSpPr>
            <a:spLocks noGrp="1"/>
          </p:cNvSpPr>
          <p:nvPr>
            <p:ph type="sldNum" sz="quarter" idx="10"/>
          </p:nvPr>
        </p:nvSpPr>
        <p:spPr/>
        <p:txBody>
          <a:bodyPr/>
          <a:lstStyle/>
          <a:p>
            <a:fld id="{887FF840-7391-104B-A2ED-86E28F599B8E}" type="slidenum">
              <a:rPr lang="en-US" smtClean="0"/>
              <a:t>9</a:t>
            </a:fld>
            <a:endParaRPr lang="en-US"/>
          </a:p>
        </p:txBody>
      </p:sp>
    </p:spTree>
    <p:extLst>
      <p:ext uri="{BB962C8B-B14F-4D97-AF65-F5344CB8AC3E}">
        <p14:creationId xmlns:p14="http://schemas.microsoft.com/office/powerpoint/2010/main" val="107029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PT Sans"/>
                <a:cs typeface="PT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37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43010"/>
            <a:ext cx="7772400" cy="1470025"/>
          </a:xfrm>
        </p:spPr>
        <p:txBody>
          <a:bodyPr lIns="0" bIns="0">
            <a:normAutofit/>
          </a:bodyPr>
          <a:lstStyle>
            <a:lvl1pPr algn="l">
              <a:defRPr sz="4800" b="0" i="0">
                <a:solidFill>
                  <a:srgbClr val="15397F"/>
                </a:solidFill>
                <a:latin typeface="Verdana"/>
                <a:cs typeface="Verdana"/>
              </a:defRPr>
            </a:lvl1pPr>
          </a:lstStyle>
          <a:p>
            <a:r>
              <a:rPr lang="en-US" dirty="0"/>
              <a:t>Title of Presentation</a:t>
            </a:r>
            <a:br>
              <a:rPr lang="en-US" dirty="0"/>
            </a:br>
            <a:r>
              <a:rPr lang="en-US" dirty="0"/>
              <a:t>goes here</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703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0" i="0">
                <a:latin typeface="PT Sans"/>
                <a:cs typeface="PT Sans"/>
              </a:defRPr>
            </a:lvl1pPr>
            <a:lvl2pPr>
              <a:defRPr b="0" i="0">
                <a:latin typeface="PT Sans"/>
                <a:cs typeface="PT Sans"/>
              </a:defRPr>
            </a:lvl2pPr>
            <a:lvl3pPr>
              <a:defRPr b="0" i="0">
                <a:latin typeface="PT Sans"/>
                <a:cs typeface="PT Sans"/>
              </a:defRPr>
            </a:lvl3pPr>
            <a:lvl4pPr>
              <a:defRPr b="0" i="0">
                <a:latin typeface="PT Sans"/>
                <a:cs typeface="PT Sans"/>
              </a:defRPr>
            </a:lvl4pPr>
            <a:lvl5pPr>
              <a:defRPr b="0" i="0">
                <a:latin typeface="PT Sans"/>
                <a:cs typeface="PT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15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b="0" i="0">
                <a:latin typeface="Verdana"/>
                <a:cs typeface="Verdana"/>
              </a:defRPr>
            </a:lvl1pPr>
            <a:lvl2pPr>
              <a:defRPr sz="2200" b="0" i="0">
                <a:latin typeface="Verdana"/>
                <a:cs typeface="Verdana"/>
              </a:defRPr>
            </a:lvl2pPr>
            <a:lvl3pPr>
              <a:defRPr sz="2000" b="0" i="0">
                <a:latin typeface="Verdana"/>
                <a:cs typeface="Verdana"/>
              </a:defRPr>
            </a:lvl3pPr>
            <a:lvl4pPr>
              <a:defRPr sz="1800" b="0" i="0">
                <a:latin typeface="Verdana"/>
                <a:cs typeface="Verdana"/>
              </a:defRPr>
            </a:lvl4pPr>
            <a:lvl5pPr>
              <a:defRPr sz="1800" b="0" i="0">
                <a:latin typeface="Verdana"/>
                <a:cs typeface="Verdan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b="0" i="0">
                <a:latin typeface="Verdana"/>
                <a:cs typeface="Verdana"/>
              </a:defRPr>
            </a:lvl1pPr>
            <a:lvl2pPr>
              <a:defRPr sz="2200" b="0" i="0">
                <a:latin typeface="Verdana"/>
                <a:cs typeface="Verdana"/>
              </a:defRPr>
            </a:lvl2pPr>
            <a:lvl3pPr>
              <a:defRPr sz="2000" b="0" i="0">
                <a:latin typeface="Verdana"/>
                <a:cs typeface="Verdana"/>
              </a:defRPr>
            </a:lvl3pPr>
            <a:lvl4pPr>
              <a:defRPr sz="1800" b="0" i="0">
                <a:latin typeface="Verdana"/>
                <a:cs typeface="Verdana"/>
              </a:defRPr>
            </a:lvl4pPr>
            <a:lvl5pPr>
              <a:defRPr sz="1600" b="0" i="0">
                <a:latin typeface="Verdana"/>
                <a:cs typeface="Verdan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140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solidFill>
                  <a:srgbClr val="2727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b="0" i="0">
                <a:solidFill>
                  <a:srgbClr val="272727"/>
                </a:solidFill>
                <a:latin typeface="Verdana"/>
                <a:cs typeface="Verdana"/>
              </a:defRPr>
            </a:lvl1pPr>
            <a:lvl2pPr>
              <a:defRPr sz="1800" b="0" i="0">
                <a:solidFill>
                  <a:srgbClr val="272727"/>
                </a:solidFill>
                <a:latin typeface="Verdana"/>
                <a:cs typeface="Verdana"/>
              </a:defRPr>
            </a:lvl2pPr>
            <a:lvl3pPr>
              <a:defRPr sz="1800" b="0" i="0">
                <a:solidFill>
                  <a:srgbClr val="272727"/>
                </a:solidFill>
                <a:latin typeface="Verdana"/>
                <a:cs typeface="Verdana"/>
              </a:defRPr>
            </a:lvl3pPr>
            <a:lvl4pPr>
              <a:defRPr sz="1800" b="0" i="0">
                <a:solidFill>
                  <a:srgbClr val="272727"/>
                </a:solidFill>
                <a:latin typeface="Verdana"/>
                <a:cs typeface="Verdana"/>
              </a:defRPr>
            </a:lvl4pPr>
            <a:lvl5pPr>
              <a:defRPr sz="1800" b="0" i="0">
                <a:solidFill>
                  <a:srgbClr val="272727"/>
                </a:solidFill>
                <a:latin typeface="Verdana"/>
                <a:cs typeface="Verdan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solidFill>
                  <a:srgbClr val="27272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b="0" i="0">
                <a:solidFill>
                  <a:srgbClr val="272727"/>
                </a:solidFill>
                <a:latin typeface="PT Sans"/>
                <a:cs typeface="PT Sans"/>
              </a:defRPr>
            </a:lvl1pPr>
            <a:lvl2pPr>
              <a:defRPr sz="1800" b="0" i="0">
                <a:solidFill>
                  <a:srgbClr val="272727"/>
                </a:solidFill>
                <a:latin typeface="PT Sans"/>
                <a:cs typeface="PT Sans"/>
              </a:defRPr>
            </a:lvl2pPr>
            <a:lvl3pPr>
              <a:defRPr sz="1800" b="0" i="0">
                <a:solidFill>
                  <a:srgbClr val="272727"/>
                </a:solidFill>
                <a:latin typeface="PT Sans"/>
                <a:cs typeface="PT Sans"/>
              </a:defRPr>
            </a:lvl3pPr>
            <a:lvl4pPr>
              <a:defRPr sz="1800" b="0" i="0">
                <a:solidFill>
                  <a:srgbClr val="272727"/>
                </a:solidFill>
                <a:latin typeface="PT Sans"/>
                <a:cs typeface="PT Sans"/>
              </a:defRPr>
            </a:lvl4pPr>
            <a:lvl5pPr>
              <a:defRPr sz="1800" b="0" i="0">
                <a:solidFill>
                  <a:srgbClr val="272727"/>
                </a:solidFill>
                <a:latin typeface="PT Sans"/>
                <a:cs typeface="PT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316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828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99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0227" y="6356350"/>
            <a:ext cx="2133600" cy="365125"/>
          </a:xfrm>
          <a:prstGeom prst="rect">
            <a:avLst/>
          </a:prstGeom>
        </p:spPr>
        <p:txBody>
          <a:bodyPr/>
          <a:lstStyle/>
          <a:p>
            <a:fld id="{91B6A6C4-7EB9-D44B-A4D5-06BA7EAE9B41}" type="slidenum">
              <a:rPr lang="en-US" smtClean="0"/>
              <a:t>‹#›</a:t>
            </a:fld>
            <a:endParaRPr lang="en-US"/>
          </a:p>
        </p:txBody>
      </p:sp>
    </p:spTree>
    <p:extLst>
      <p:ext uri="{BB962C8B-B14F-4D97-AF65-F5344CB8AC3E}">
        <p14:creationId xmlns:p14="http://schemas.microsoft.com/office/powerpoint/2010/main" val="13489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800" b="0" i="0">
                <a:solidFill>
                  <a:srgbClr val="272727"/>
                </a:solidFill>
                <a:latin typeface="Verdana"/>
                <a:cs typeface="Verdana"/>
              </a:defRPr>
            </a:lvl1pPr>
            <a:lvl2pPr>
              <a:defRPr sz="1800" b="0" i="0">
                <a:solidFill>
                  <a:srgbClr val="272727"/>
                </a:solidFill>
                <a:latin typeface="Verdana"/>
                <a:cs typeface="Verdana"/>
              </a:defRPr>
            </a:lvl2pPr>
            <a:lvl3pPr>
              <a:defRPr sz="1800" b="0" i="0">
                <a:solidFill>
                  <a:srgbClr val="272727"/>
                </a:solidFill>
                <a:latin typeface="Verdana"/>
                <a:cs typeface="Verdana"/>
              </a:defRPr>
            </a:lvl3pPr>
            <a:lvl4pPr>
              <a:defRPr sz="1800" b="0" i="0">
                <a:solidFill>
                  <a:srgbClr val="272727"/>
                </a:solidFill>
                <a:latin typeface="Verdana"/>
                <a:cs typeface="Verdana"/>
              </a:defRPr>
            </a:lvl4pPr>
            <a:lvl5pPr>
              <a:defRPr sz="1800" b="0" i="0">
                <a:solidFill>
                  <a:srgbClr val="272727"/>
                </a:solidFill>
                <a:latin typeface="Verdana"/>
                <a:cs typeface="Verdan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a:latin typeface="PT Sans"/>
                <a:cs typeface="PT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98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711220"/>
          </a:xfrm>
          <a:prstGeom prst="rect">
            <a:avLst/>
          </a:prstGeom>
          <a:solidFill>
            <a:srgbClr val="174C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T Sans"/>
            </a:endParaRPr>
          </a:p>
        </p:txBody>
      </p:sp>
      <p:cxnSp>
        <p:nvCxnSpPr>
          <p:cNvPr id="8" name="Straight Connector 7"/>
          <p:cNvCxnSpPr/>
          <p:nvPr userDrawn="1"/>
        </p:nvCxnSpPr>
        <p:spPr>
          <a:xfrm>
            <a:off x="0" y="5711157"/>
            <a:ext cx="9144000" cy="0"/>
          </a:xfrm>
          <a:prstGeom prst="line">
            <a:avLst/>
          </a:prstGeom>
          <a:ln w="63500">
            <a:solidFill>
              <a:srgbClr val="11192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hasCustomPrompt="1"/>
          </p:nvPr>
        </p:nvSpPr>
        <p:spPr>
          <a:xfrm>
            <a:off x="685800" y="1656740"/>
            <a:ext cx="7772400" cy="1470025"/>
          </a:xfrm>
        </p:spPr>
        <p:txBody>
          <a:bodyPr lIns="0" tIns="0" rIns="0" bIns="0">
            <a:normAutofit/>
          </a:bodyPr>
          <a:lstStyle>
            <a:lvl1pPr algn="l">
              <a:defRPr sz="4800" b="0" i="0" baseline="0">
                <a:solidFill>
                  <a:schemeClr val="bg1"/>
                </a:solidFill>
                <a:latin typeface="Verdana"/>
                <a:cs typeface="Verdana"/>
              </a:defRPr>
            </a:lvl1pPr>
          </a:lstStyle>
          <a:p>
            <a:r>
              <a:rPr lang="en-US" dirty="0"/>
              <a:t>Title of Presentation</a:t>
            </a:r>
            <a:br>
              <a:rPr lang="en-US" dirty="0"/>
            </a:br>
            <a:r>
              <a:rPr lang="en-US" dirty="0"/>
              <a:t>goes here</a:t>
            </a:r>
          </a:p>
        </p:txBody>
      </p:sp>
      <p:pic>
        <p:nvPicPr>
          <p:cNvPr id="4" name="Picture 3" descr="ConnectiCare_4C 2016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4199" y="6160239"/>
            <a:ext cx="1981201" cy="321700"/>
          </a:xfrm>
          <a:prstGeom prst="rect">
            <a:avLst/>
          </a:prstGeom>
        </p:spPr>
      </p:pic>
    </p:spTree>
    <p:extLst>
      <p:ext uri="{BB962C8B-B14F-4D97-AF65-F5344CB8AC3E}">
        <p14:creationId xmlns:p14="http://schemas.microsoft.com/office/powerpoint/2010/main" val="58070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4572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28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9"/>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402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2" r:id="rId5"/>
    <p:sldLayoutId id="2147483654" r:id="rId6"/>
    <p:sldLayoutId id="2147483655" r:id="rId7"/>
    <p:sldLayoutId id="2147483656" r:id="rId8"/>
  </p:sldLayoutIdLst>
  <p:txStyles>
    <p:titleStyle>
      <a:lvl1pPr algn="l" defTabSz="457200" rtl="0" eaLnBrk="1" latinLnBrk="0" hangingPunct="1">
        <a:spcBef>
          <a:spcPct val="0"/>
        </a:spcBef>
        <a:buNone/>
        <a:defRPr sz="3600" b="0" i="0" kern="1200">
          <a:solidFill>
            <a:srgbClr val="15397F"/>
          </a:solidFill>
          <a:latin typeface="Verdana"/>
          <a:ea typeface="+mj-ea"/>
          <a:cs typeface="Verdana"/>
        </a:defRPr>
      </a:lvl1pPr>
    </p:titleStyle>
    <p:bodyStyle>
      <a:lvl1pPr marL="342900" indent="-342900" algn="l" defTabSz="457200" rtl="0" eaLnBrk="1" latinLnBrk="0" hangingPunct="1">
        <a:spcBef>
          <a:spcPct val="20000"/>
        </a:spcBef>
        <a:buClr>
          <a:srgbClr val="272727"/>
        </a:buClr>
        <a:buFont typeface="Arial"/>
        <a:buChar char="•"/>
        <a:defRPr sz="1800" kern="1200">
          <a:solidFill>
            <a:srgbClr val="292B28"/>
          </a:solidFill>
          <a:latin typeface="Verdana"/>
          <a:ea typeface="+mn-ea"/>
          <a:cs typeface="Verdana"/>
        </a:defRPr>
      </a:lvl1pPr>
      <a:lvl2pPr marL="742950" indent="-285750" algn="l" defTabSz="457200" rtl="0" eaLnBrk="1" latinLnBrk="0" hangingPunct="1">
        <a:spcBef>
          <a:spcPct val="20000"/>
        </a:spcBef>
        <a:buClr>
          <a:srgbClr val="272727"/>
        </a:buClr>
        <a:buFont typeface="Lucida Grande"/>
        <a:buChar char="–"/>
        <a:defRPr sz="1800" kern="1200">
          <a:solidFill>
            <a:srgbClr val="292B28"/>
          </a:solidFill>
          <a:latin typeface="Verdana"/>
          <a:ea typeface="+mn-ea"/>
          <a:cs typeface="Verdana"/>
        </a:defRPr>
      </a:lvl2pPr>
      <a:lvl3pPr marL="1143000" indent="-228600" algn="l" defTabSz="457200" rtl="0" eaLnBrk="1" latinLnBrk="0" hangingPunct="1">
        <a:spcBef>
          <a:spcPct val="20000"/>
        </a:spcBef>
        <a:buClr>
          <a:srgbClr val="272727"/>
        </a:buClr>
        <a:buFont typeface="Wingdings" charset="2"/>
        <a:buChar char="§"/>
        <a:defRPr sz="1800" kern="1200">
          <a:solidFill>
            <a:srgbClr val="292B28"/>
          </a:solidFill>
          <a:latin typeface="Verdana"/>
          <a:ea typeface="+mn-ea"/>
          <a:cs typeface="Verdana"/>
        </a:defRPr>
      </a:lvl3pPr>
      <a:lvl4pPr marL="1600200" indent="-228600" algn="l" defTabSz="457200" rtl="0" eaLnBrk="1" latinLnBrk="0" hangingPunct="1">
        <a:spcBef>
          <a:spcPct val="20000"/>
        </a:spcBef>
        <a:buClr>
          <a:srgbClr val="272727"/>
        </a:buClr>
        <a:buFont typeface="Lucida Grande"/>
        <a:buChar char="–"/>
        <a:defRPr sz="1800" kern="1200">
          <a:solidFill>
            <a:srgbClr val="292B28"/>
          </a:solidFill>
          <a:latin typeface="Verdana"/>
          <a:ea typeface="+mn-ea"/>
          <a:cs typeface="Verdana"/>
        </a:defRPr>
      </a:lvl4pPr>
      <a:lvl5pPr marL="2057400" indent="-228600" algn="l" defTabSz="457200" rtl="0" eaLnBrk="1" latinLnBrk="0" hangingPunct="1">
        <a:spcBef>
          <a:spcPct val="20000"/>
        </a:spcBef>
        <a:buClr>
          <a:srgbClr val="272727"/>
        </a:buClr>
        <a:buFont typeface="Lucida Grande"/>
        <a:buChar char="»"/>
        <a:defRPr sz="1800" kern="1200">
          <a:solidFill>
            <a:srgbClr val="292B28"/>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PT Sans"/>
              </a:defRPr>
            </a:lvl1pPr>
          </a:lstStyle>
          <a:p>
            <a:fld id="{17514309-2D12-3F42-8061-F37EEB35B7BA}" type="datetimeFigureOut">
              <a:rPr lang="en-US" smtClean="0"/>
              <a:pPr/>
              <a:t>7/20/2016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PT San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PT Sans"/>
              </a:defRPr>
            </a:lvl1pPr>
          </a:lstStyle>
          <a:p>
            <a:fld id="{EA4C1C87-7B34-6847-BE37-8932482E137A}" type="slidenum">
              <a:rPr lang="en-US" smtClean="0"/>
              <a:pPr/>
              <a:t>‹#›</a:t>
            </a:fld>
            <a:endParaRPr lang="en-US" dirty="0"/>
          </a:p>
        </p:txBody>
      </p:sp>
    </p:spTree>
    <p:extLst>
      <p:ext uri="{BB962C8B-B14F-4D97-AF65-F5344CB8AC3E}">
        <p14:creationId xmlns:p14="http://schemas.microsoft.com/office/powerpoint/2010/main" val="12118026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b="0" i="0" kern="1200">
          <a:solidFill>
            <a:srgbClr val="15397F"/>
          </a:solidFill>
          <a:latin typeface="Verdana"/>
          <a:ea typeface="+mj-ea"/>
          <a:cs typeface="Verdana"/>
        </a:defRPr>
      </a:lvl1pPr>
    </p:titleStyle>
    <p:bodyStyle>
      <a:lvl1pPr marL="342900" indent="-342900" algn="l" defTabSz="457200" rtl="0" eaLnBrk="1" latinLnBrk="0" hangingPunct="1">
        <a:spcBef>
          <a:spcPct val="20000"/>
        </a:spcBef>
        <a:buClr>
          <a:srgbClr val="272727"/>
        </a:buClr>
        <a:buFont typeface="Arial"/>
        <a:buChar char="•"/>
        <a:defRPr sz="1800" b="0" i="0" kern="1200">
          <a:solidFill>
            <a:srgbClr val="272727"/>
          </a:solidFill>
          <a:latin typeface="PT Sans"/>
          <a:ea typeface="+mn-ea"/>
          <a:cs typeface="PT Sans"/>
        </a:defRPr>
      </a:lvl1pPr>
      <a:lvl2pPr marL="742950" indent="-285750" algn="l" defTabSz="457200" rtl="0" eaLnBrk="1" latinLnBrk="0" hangingPunct="1">
        <a:spcBef>
          <a:spcPct val="20000"/>
        </a:spcBef>
        <a:buClr>
          <a:srgbClr val="272727"/>
        </a:buClr>
        <a:buFont typeface="Arial"/>
        <a:buChar char="–"/>
        <a:defRPr sz="1800" b="0" i="0" kern="1200">
          <a:solidFill>
            <a:srgbClr val="272727"/>
          </a:solidFill>
          <a:latin typeface="PT Sans"/>
          <a:ea typeface="+mn-ea"/>
          <a:cs typeface="PT Sans"/>
        </a:defRPr>
      </a:lvl2pPr>
      <a:lvl3pPr marL="1143000" indent="-228600" algn="l" defTabSz="457200" rtl="0" eaLnBrk="1" latinLnBrk="0" hangingPunct="1">
        <a:spcBef>
          <a:spcPct val="20000"/>
        </a:spcBef>
        <a:buClr>
          <a:srgbClr val="272727"/>
        </a:buClr>
        <a:buFont typeface="Arial"/>
        <a:buChar char="•"/>
        <a:defRPr sz="1800" b="0" i="0" kern="1200">
          <a:solidFill>
            <a:srgbClr val="272727"/>
          </a:solidFill>
          <a:latin typeface="PT Sans"/>
          <a:ea typeface="+mn-ea"/>
          <a:cs typeface="PT Sans"/>
        </a:defRPr>
      </a:lvl3pPr>
      <a:lvl4pPr marL="1600200" indent="-228600" algn="l" defTabSz="457200" rtl="0" eaLnBrk="1" latinLnBrk="0" hangingPunct="1">
        <a:spcBef>
          <a:spcPct val="20000"/>
        </a:spcBef>
        <a:buClr>
          <a:srgbClr val="272727"/>
        </a:buClr>
        <a:buFont typeface="Arial"/>
        <a:buChar char="–"/>
        <a:defRPr sz="1800" b="0" i="0" kern="1200">
          <a:solidFill>
            <a:srgbClr val="272727"/>
          </a:solidFill>
          <a:latin typeface="PT Sans"/>
          <a:ea typeface="+mn-ea"/>
          <a:cs typeface="PT Sans"/>
        </a:defRPr>
      </a:lvl4pPr>
      <a:lvl5pPr marL="2057400" indent="-228600" algn="l" defTabSz="457200" rtl="0" eaLnBrk="1" latinLnBrk="0" hangingPunct="1">
        <a:spcBef>
          <a:spcPct val="20000"/>
        </a:spcBef>
        <a:buClr>
          <a:srgbClr val="272727"/>
        </a:buClr>
        <a:buFont typeface="Arial"/>
        <a:buChar char="»"/>
        <a:defRPr sz="1800" b="0" i="0" kern="1200">
          <a:solidFill>
            <a:srgbClr val="272727"/>
          </a:solidFill>
          <a:latin typeface="PT Sans"/>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PT Sans"/>
              </a:defRPr>
            </a:lvl1pPr>
          </a:lstStyle>
          <a:p>
            <a:fld id="{E8109AAE-1CFB-794D-AFB2-20868D634789}" type="datetimeFigureOut">
              <a:rPr lang="en-US" smtClean="0"/>
              <a:pPr/>
              <a:t>7/20/2016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PT San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PT Sans"/>
              </a:defRPr>
            </a:lvl1pPr>
          </a:lstStyle>
          <a:p>
            <a:fld id="{605E4691-BD47-764C-B4F3-2FBFF694AED9}" type="slidenum">
              <a:rPr lang="en-US" smtClean="0"/>
              <a:pPr/>
              <a:t>‹#›</a:t>
            </a:fld>
            <a:endParaRPr lang="en-US" dirty="0"/>
          </a:p>
        </p:txBody>
      </p:sp>
    </p:spTree>
    <p:extLst>
      <p:ext uri="{BB962C8B-B14F-4D97-AF65-F5344CB8AC3E}">
        <p14:creationId xmlns:p14="http://schemas.microsoft.com/office/powerpoint/2010/main" val="4214857742"/>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457200" rtl="0" eaLnBrk="1" latinLnBrk="0" hangingPunct="1">
        <a:spcBef>
          <a:spcPct val="0"/>
        </a:spcBef>
        <a:buNone/>
        <a:defRPr sz="4400" b="1" i="0" kern="1200">
          <a:solidFill>
            <a:schemeClr val="tx1"/>
          </a:solidFill>
          <a:latin typeface="PT Sans Narrow"/>
          <a:ea typeface="+mj-ea"/>
          <a:cs typeface="PT Sans Narrow"/>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PT Sans"/>
          <a:ea typeface="+mn-ea"/>
          <a:cs typeface="PT Sans"/>
        </a:defRPr>
      </a:lvl1pPr>
      <a:lvl2pPr marL="742950" indent="-285750" algn="l" defTabSz="457200" rtl="0" eaLnBrk="1" latinLnBrk="0" hangingPunct="1">
        <a:spcBef>
          <a:spcPct val="20000"/>
        </a:spcBef>
        <a:buFont typeface="Arial"/>
        <a:buChar char="–"/>
        <a:defRPr sz="2800" b="0" i="0" kern="1200">
          <a:solidFill>
            <a:schemeClr val="tx1"/>
          </a:solidFill>
          <a:latin typeface="PT Sans"/>
          <a:ea typeface="+mn-ea"/>
          <a:cs typeface="PT Sans"/>
        </a:defRPr>
      </a:lvl2pPr>
      <a:lvl3pPr marL="1143000" indent="-228600" algn="l" defTabSz="457200" rtl="0" eaLnBrk="1" latinLnBrk="0" hangingPunct="1">
        <a:spcBef>
          <a:spcPct val="20000"/>
        </a:spcBef>
        <a:buFont typeface="Arial"/>
        <a:buChar char="•"/>
        <a:defRPr sz="2400" b="0" i="0" kern="1200">
          <a:solidFill>
            <a:schemeClr val="tx1"/>
          </a:solidFill>
          <a:latin typeface="PT Sans"/>
          <a:ea typeface="+mn-ea"/>
          <a:cs typeface="PT Sans"/>
        </a:defRPr>
      </a:lvl3pPr>
      <a:lvl4pPr marL="1600200" indent="-228600" algn="l" defTabSz="457200" rtl="0" eaLnBrk="1" latinLnBrk="0" hangingPunct="1">
        <a:spcBef>
          <a:spcPct val="20000"/>
        </a:spcBef>
        <a:buFont typeface="Arial"/>
        <a:buChar char="–"/>
        <a:defRPr sz="2000" b="0" i="0" kern="1200">
          <a:solidFill>
            <a:schemeClr val="tx1"/>
          </a:solidFill>
          <a:latin typeface="PT Sans"/>
          <a:ea typeface="+mn-ea"/>
          <a:cs typeface="PT Sans"/>
        </a:defRPr>
      </a:lvl4pPr>
      <a:lvl5pPr marL="2057400" indent="-228600" algn="l" defTabSz="457200" rtl="0" eaLnBrk="1" latinLnBrk="0" hangingPunct="1">
        <a:spcBef>
          <a:spcPct val="20000"/>
        </a:spcBef>
        <a:buFont typeface="Arial"/>
        <a:buChar char="»"/>
        <a:defRPr sz="2000" b="0" i="0" kern="1200">
          <a:solidFill>
            <a:schemeClr val="tx1"/>
          </a:solidFill>
          <a:latin typeface="PT Sans"/>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emf"/><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emf"/><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27.emf"/><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1.emf"/><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jpg"/><Relationship Id="rId5" Type="http://schemas.openxmlformats.org/officeDocument/2006/relationships/image" Target="../media/image28.emf"/><Relationship Id="rId4" Type="http://schemas.openxmlformats.org/officeDocument/2006/relationships/image" Target="../media/image16.emf"/><Relationship Id="rId9"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2.emf"/><Relationship Id="rId5" Type="http://schemas.openxmlformats.org/officeDocument/2006/relationships/image" Target="../media/image35.emf"/><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8.emf"/><Relationship Id="rId5" Type="http://schemas.openxmlformats.org/officeDocument/2006/relationships/image" Target="../media/image16.emf"/><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nkstockPhotos-178448686.jpg"/>
          <p:cNvPicPr>
            <a:picLocks noChangeAspect="1"/>
          </p:cNvPicPr>
          <p:nvPr/>
        </p:nvPicPr>
        <p:blipFill rotWithShape="1">
          <a:blip r:embed="rId3">
            <a:extLst>
              <a:ext uri="{28A0092B-C50C-407E-A947-70E740481C1C}">
                <a14:useLocalDpi xmlns:a14="http://schemas.microsoft.com/office/drawing/2010/main" val="0"/>
              </a:ext>
            </a:extLst>
          </a:blip>
          <a:srcRect r="6968"/>
          <a:stretch/>
        </p:blipFill>
        <p:spPr>
          <a:xfrm>
            <a:off x="0" y="1"/>
            <a:ext cx="9144000" cy="6558698"/>
          </a:xfrm>
          <a:prstGeom prst="rect">
            <a:avLst/>
          </a:prstGeom>
        </p:spPr>
      </p:pic>
      <p:sp>
        <p:nvSpPr>
          <p:cNvPr id="4" name="Rectangle 3"/>
          <p:cNvSpPr/>
          <p:nvPr/>
        </p:nvSpPr>
        <p:spPr>
          <a:xfrm>
            <a:off x="154214" y="6260001"/>
            <a:ext cx="1104900" cy="276999"/>
          </a:xfrm>
          <a:prstGeom prst="rect">
            <a:avLst/>
          </a:prstGeom>
          <a:solidFill>
            <a:srgbClr val="B9CDE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Title 1"/>
          <p:cNvSpPr>
            <a:spLocks noGrp="1"/>
          </p:cNvSpPr>
          <p:nvPr>
            <p:ph type="ctrTitle"/>
          </p:nvPr>
        </p:nvSpPr>
        <p:spPr>
          <a:xfrm>
            <a:off x="5223942" y="2963810"/>
            <a:ext cx="3911600" cy="2054910"/>
          </a:xfrm>
        </p:spPr>
        <p:txBody>
          <a:bodyPr>
            <a:normAutofit fontScale="90000"/>
          </a:bodyPr>
          <a:lstStyle/>
          <a:p>
            <a:r>
              <a:rPr lang="en-US" sz="3700" b="1" dirty="0">
                <a:latin typeface="Verdana"/>
                <a:cs typeface="Verdana"/>
              </a:rPr>
              <a:t>Understanding </a:t>
            </a:r>
            <a:br>
              <a:rPr lang="en-US" sz="3700" b="1" dirty="0">
                <a:latin typeface="Verdana"/>
                <a:cs typeface="Verdana"/>
              </a:rPr>
            </a:br>
            <a:r>
              <a:rPr lang="en-US" sz="3700" b="1" dirty="0">
                <a:latin typeface="Verdana"/>
                <a:cs typeface="Verdana"/>
              </a:rPr>
              <a:t>Medicare </a:t>
            </a:r>
            <a:br>
              <a:rPr lang="en-US" dirty="0">
                <a:latin typeface="Verdana"/>
                <a:cs typeface="Verdana"/>
              </a:rPr>
            </a:br>
            <a:r>
              <a:rPr lang="en-US" sz="3200" b="0" dirty="0">
                <a:solidFill>
                  <a:srgbClr val="026CB6"/>
                </a:solidFill>
                <a:latin typeface="Verdana"/>
                <a:cs typeface="Verdana"/>
              </a:rPr>
              <a:t>Step by step</a:t>
            </a:r>
          </a:p>
        </p:txBody>
      </p:sp>
      <p:sp>
        <p:nvSpPr>
          <p:cNvPr id="3" name="TextBox 2"/>
          <p:cNvSpPr txBox="1"/>
          <p:nvPr/>
        </p:nvSpPr>
        <p:spPr>
          <a:xfrm>
            <a:off x="154214" y="6275835"/>
            <a:ext cx="1092200" cy="276999"/>
          </a:xfrm>
          <a:prstGeom prst="rect">
            <a:avLst/>
          </a:prstGeom>
          <a:noFill/>
        </p:spPr>
        <p:txBody>
          <a:bodyPr wrap="square" rtlCol="0">
            <a:spAutoFit/>
          </a:bodyPr>
          <a:lstStyle/>
          <a:p>
            <a:r>
              <a:rPr lang="en-US" sz="1200" dirty="0">
                <a:solidFill>
                  <a:srgbClr val="164D8E"/>
                </a:solidFill>
                <a:latin typeface="Verdana"/>
                <a:cs typeface="Verdana"/>
              </a:rPr>
              <a:t>H35281634</a:t>
            </a:r>
          </a:p>
        </p:txBody>
      </p:sp>
      <p:sp>
        <p:nvSpPr>
          <p:cNvPr id="7" name="Rectangle 6"/>
          <p:cNvSpPr/>
          <p:nvPr/>
        </p:nvSpPr>
        <p:spPr>
          <a:xfrm>
            <a:off x="5240876" y="690563"/>
            <a:ext cx="3903124" cy="1786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a:t>
            </a:r>
          </a:p>
        </p:txBody>
      </p:sp>
      <p:pic>
        <p:nvPicPr>
          <p:cNvPr id="8" name="Picture 7" descr="ConnectiCare_4C 2016 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861" y="1162271"/>
            <a:ext cx="3505200" cy="569161"/>
          </a:xfrm>
          <a:prstGeom prst="rect">
            <a:avLst/>
          </a:prstGeom>
        </p:spPr>
      </p:pic>
    </p:spTree>
    <p:extLst>
      <p:ext uri="{BB962C8B-B14F-4D97-AF65-F5344CB8AC3E}">
        <p14:creationId xmlns:p14="http://schemas.microsoft.com/office/powerpoint/2010/main" val="314197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3385" y="263676"/>
            <a:ext cx="6612115"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3200" dirty="0">
                <a:solidFill>
                  <a:srgbClr val="164D8E"/>
                </a:solidFill>
                <a:latin typeface="Verdana"/>
                <a:cs typeface="Verdana"/>
              </a:rPr>
              <a:t>Part C / Medicare Advantage</a:t>
            </a:r>
          </a:p>
        </p:txBody>
      </p:sp>
      <p:sp>
        <p:nvSpPr>
          <p:cNvPr id="6" name="Title 1"/>
          <p:cNvSpPr txBox="1">
            <a:spLocks/>
          </p:cNvSpPr>
          <p:nvPr/>
        </p:nvSpPr>
        <p:spPr>
          <a:xfrm>
            <a:off x="1008605" y="1326176"/>
            <a:ext cx="7339444"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200" dirty="0">
                <a:solidFill>
                  <a:schemeClr val="bg1"/>
                </a:solidFill>
                <a:latin typeface="PT Sans"/>
                <a:cs typeface="PT Sans"/>
              </a:rPr>
              <a:t>Part C / Medicare Advantage</a:t>
            </a:r>
          </a:p>
        </p:txBody>
      </p:sp>
      <p:sp>
        <p:nvSpPr>
          <p:cNvPr id="5" name="Title 1"/>
          <p:cNvSpPr txBox="1">
            <a:spLocks/>
          </p:cNvSpPr>
          <p:nvPr/>
        </p:nvSpPr>
        <p:spPr>
          <a:xfrm>
            <a:off x="3973047" y="2612984"/>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D</a:t>
            </a:r>
          </a:p>
        </p:txBody>
      </p:sp>
      <p:sp>
        <p:nvSpPr>
          <p:cNvPr id="7" name="Title 1"/>
          <p:cNvSpPr txBox="1">
            <a:spLocks/>
          </p:cNvSpPr>
          <p:nvPr/>
        </p:nvSpPr>
        <p:spPr>
          <a:xfrm>
            <a:off x="2541281" y="2612984"/>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B</a:t>
            </a:r>
          </a:p>
        </p:txBody>
      </p:sp>
      <p:sp>
        <p:nvSpPr>
          <p:cNvPr id="8" name="Title 1"/>
          <p:cNvSpPr txBox="1">
            <a:spLocks/>
          </p:cNvSpPr>
          <p:nvPr/>
        </p:nvSpPr>
        <p:spPr>
          <a:xfrm>
            <a:off x="1107492" y="2612984"/>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A</a:t>
            </a:r>
          </a:p>
        </p:txBody>
      </p:sp>
      <p:sp>
        <p:nvSpPr>
          <p:cNvPr id="9" name="Title 1"/>
          <p:cNvSpPr txBox="1">
            <a:spLocks/>
          </p:cNvSpPr>
          <p:nvPr/>
        </p:nvSpPr>
        <p:spPr>
          <a:xfrm>
            <a:off x="5359174" y="2526045"/>
            <a:ext cx="1189617"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rgbClr val="272727"/>
                </a:solidFill>
                <a:latin typeface="Verdana"/>
                <a:cs typeface="Verdana"/>
              </a:rPr>
              <a:t>Routine</a:t>
            </a:r>
          </a:p>
          <a:p>
            <a:pPr>
              <a:lnSpc>
                <a:spcPct val="80000"/>
              </a:lnSpc>
            </a:pPr>
            <a:r>
              <a:rPr lang="en-US" sz="1800" dirty="0">
                <a:solidFill>
                  <a:srgbClr val="272727"/>
                </a:solidFill>
                <a:latin typeface="Verdana"/>
                <a:cs typeface="Verdana"/>
              </a:rPr>
              <a:t>Care</a:t>
            </a:r>
          </a:p>
        </p:txBody>
      </p:sp>
      <p:sp>
        <p:nvSpPr>
          <p:cNvPr id="10" name="Title 1"/>
          <p:cNvSpPr txBox="1">
            <a:spLocks/>
          </p:cNvSpPr>
          <p:nvPr/>
        </p:nvSpPr>
        <p:spPr>
          <a:xfrm>
            <a:off x="6740857" y="2526045"/>
            <a:ext cx="1375588"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rgbClr val="272727"/>
                </a:solidFill>
                <a:latin typeface="Verdana"/>
                <a:cs typeface="Verdana"/>
              </a:rPr>
              <a:t>Wellness</a:t>
            </a:r>
          </a:p>
          <a:p>
            <a:pPr>
              <a:lnSpc>
                <a:spcPct val="80000"/>
              </a:lnSpc>
            </a:pPr>
            <a:r>
              <a:rPr lang="en-US" sz="1800" dirty="0">
                <a:solidFill>
                  <a:srgbClr val="272727"/>
                </a:solidFill>
                <a:latin typeface="Verdana"/>
                <a:cs typeface="Verdana"/>
              </a:rPr>
              <a:t>Programs</a:t>
            </a:r>
          </a:p>
        </p:txBody>
      </p:sp>
      <p:pic>
        <p:nvPicPr>
          <p:cNvPr id="11" name="Picture 10"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049774" y="1708564"/>
            <a:ext cx="7066671" cy="1087192"/>
          </a:xfrm>
          <a:prstGeom prst="rect">
            <a:avLst/>
          </a:prstGeom>
        </p:spPr>
      </p:pic>
      <p:sp>
        <p:nvSpPr>
          <p:cNvPr id="12" name="Title 1"/>
          <p:cNvSpPr txBox="1">
            <a:spLocks/>
          </p:cNvSpPr>
          <p:nvPr/>
        </p:nvSpPr>
        <p:spPr>
          <a:xfrm>
            <a:off x="2328702" y="1560334"/>
            <a:ext cx="4421979"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chemeClr val="bg1"/>
                </a:solidFill>
                <a:latin typeface="Verdana"/>
                <a:cs typeface="Verdana"/>
              </a:rPr>
              <a:t>Part C / Medicare Advantage</a:t>
            </a:r>
          </a:p>
        </p:txBody>
      </p:sp>
      <p:sp>
        <p:nvSpPr>
          <p:cNvPr id="13" name="Rectangle 12"/>
          <p:cNvSpPr/>
          <p:nvPr/>
        </p:nvSpPr>
        <p:spPr>
          <a:xfrm>
            <a:off x="3588266" y="3410476"/>
            <a:ext cx="394400" cy="853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42138" y="3393701"/>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15" name="Title 1"/>
          <p:cNvSpPr txBox="1">
            <a:spLocks/>
          </p:cNvSpPr>
          <p:nvPr/>
        </p:nvSpPr>
        <p:spPr>
          <a:xfrm>
            <a:off x="2102029" y="3393701"/>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16" name="Title 1"/>
          <p:cNvSpPr txBox="1">
            <a:spLocks/>
          </p:cNvSpPr>
          <p:nvPr/>
        </p:nvSpPr>
        <p:spPr>
          <a:xfrm>
            <a:off x="4986988" y="3393701"/>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17" name="Title 1"/>
          <p:cNvSpPr txBox="1">
            <a:spLocks/>
          </p:cNvSpPr>
          <p:nvPr/>
        </p:nvSpPr>
        <p:spPr>
          <a:xfrm>
            <a:off x="6435167" y="3393701"/>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pic>
        <p:nvPicPr>
          <p:cNvPr id="19" name="Picture 18" descr="RX pill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008" y="3443891"/>
            <a:ext cx="847972" cy="1029680"/>
          </a:xfrm>
          <a:prstGeom prst="rect">
            <a:avLst/>
          </a:prstGeom>
        </p:spPr>
      </p:pic>
      <p:pic>
        <p:nvPicPr>
          <p:cNvPr id="20" name="Picture 19" descr="docto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427" y="3383383"/>
            <a:ext cx="797861" cy="1279330"/>
          </a:xfrm>
          <a:prstGeom prst="rect">
            <a:avLst/>
          </a:prstGeom>
        </p:spPr>
      </p:pic>
      <p:pic>
        <p:nvPicPr>
          <p:cNvPr id="21" name="Picture 20" descr="Hospital Icon.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223" y="3454235"/>
            <a:ext cx="974730" cy="1090159"/>
          </a:xfrm>
          <a:prstGeom prst="rect">
            <a:avLst/>
          </a:prstGeom>
        </p:spPr>
      </p:pic>
      <p:pic>
        <p:nvPicPr>
          <p:cNvPr id="2" name="Picture 1" descr="stethescop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4057" y="3410476"/>
            <a:ext cx="925598" cy="1108282"/>
          </a:xfrm>
          <a:prstGeom prst="rect">
            <a:avLst/>
          </a:prstGeom>
        </p:spPr>
      </p:pic>
      <p:pic>
        <p:nvPicPr>
          <p:cNvPr id="3" name="Picture 2" descr="heart ek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7431" y="3511114"/>
            <a:ext cx="1007772" cy="880474"/>
          </a:xfrm>
          <a:prstGeom prst="rect">
            <a:avLst/>
          </a:prstGeom>
        </p:spPr>
      </p:pic>
    </p:spTree>
    <p:extLst>
      <p:ext uri="{BB962C8B-B14F-4D97-AF65-F5344CB8AC3E}">
        <p14:creationId xmlns:p14="http://schemas.microsoft.com/office/powerpoint/2010/main" val="201241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81685" y="1570261"/>
            <a:ext cx="1677949" cy="732815"/>
          </a:xfrm>
          <a:prstGeom prst="rect">
            <a:avLst/>
          </a:prstGeom>
          <a:solidFill>
            <a:srgbClr val="164D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086676" y="1581649"/>
            <a:ext cx="1677949" cy="732815"/>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New 101 Icons same lengths.eps"/>
          <p:cNvPicPr>
            <a:picLocks noChangeAspect="1"/>
          </p:cNvPicPr>
          <p:nvPr/>
        </p:nvPicPr>
        <p:blipFill rotWithShape="1">
          <a:blip r:embed="rId3">
            <a:extLst>
              <a:ext uri="{28A0092B-C50C-407E-A947-70E740481C1C}">
                <a14:useLocalDpi xmlns:a14="http://schemas.microsoft.com/office/drawing/2010/main" val="0"/>
              </a:ext>
            </a:extLst>
          </a:blip>
          <a:srcRect t="54936"/>
          <a:stretch/>
        </p:blipFill>
        <p:spPr>
          <a:xfrm>
            <a:off x="1879536" y="2931520"/>
            <a:ext cx="4795236" cy="949530"/>
          </a:xfrm>
          <a:prstGeom prst="rect">
            <a:avLst/>
          </a:prstGeom>
        </p:spPr>
      </p:pic>
      <p:sp>
        <p:nvSpPr>
          <p:cNvPr id="22" name="Title 1"/>
          <p:cNvSpPr txBox="1">
            <a:spLocks/>
          </p:cNvSpPr>
          <p:nvPr/>
        </p:nvSpPr>
        <p:spPr>
          <a:xfrm>
            <a:off x="1879537" y="3155735"/>
            <a:ext cx="4795236" cy="58348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200" dirty="0">
                <a:solidFill>
                  <a:schemeClr val="bg1"/>
                </a:solidFill>
                <a:latin typeface="Verdana"/>
                <a:cs typeface="Verdana"/>
              </a:rPr>
              <a:t>Part C / Medicare Advantage</a:t>
            </a:r>
          </a:p>
        </p:txBody>
      </p:sp>
      <p:sp>
        <p:nvSpPr>
          <p:cNvPr id="24" name="Right Arrow 23"/>
          <p:cNvSpPr/>
          <p:nvPr/>
        </p:nvSpPr>
        <p:spPr>
          <a:xfrm>
            <a:off x="906536" y="1570261"/>
            <a:ext cx="676805" cy="744203"/>
          </a:xfrm>
          <a:prstGeom prst="rightArrow">
            <a:avLst/>
          </a:prstGeom>
          <a:solidFill>
            <a:srgbClr val="5380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906536" y="2931520"/>
            <a:ext cx="676805" cy="744203"/>
          </a:xfrm>
          <a:prstGeom prst="rightArrow">
            <a:avLst/>
          </a:prstGeom>
          <a:solidFill>
            <a:srgbClr val="5380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4091475" y="1581649"/>
            <a:ext cx="1677949" cy="7328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600"/>
              </a:lnSpc>
            </a:pPr>
            <a:r>
              <a:rPr lang="en-US" sz="1400" dirty="0">
                <a:solidFill>
                  <a:schemeClr val="bg1"/>
                </a:solidFill>
                <a:latin typeface="Verdana"/>
                <a:cs typeface="Verdana"/>
              </a:rPr>
              <a:t>Supplemental </a:t>
            </a:r>
          </a:p>
          <a:p>
            <a:pPr>
              <a:lnSpc>
                <a:spcPts val="1600"/>
              </a:lnSpc>
            </a:pPr>
            <a:r>
              <a:rPr lang="en-US" sz="1400" dirty="0">
                <a:solidFill>
                  <a:schemeClr val="bg1"/>
                </a:solidFill>
                <a:latin typeface="Verdana"/>
                <a:cs typeface="Verdana"/>
              </a:rPr>
              <a:t>Insurance</a:t>
            </a:r>
          </a:p>
        </p:txBody>
      </p:sp>
      <p:pic>
        <p:nvPicPr>
          <p:cNvPr id="27" name="Picture 26" descr="dk gray 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58" y="4848332"/>
            <a:ext cx="40005" cy="6223"/>
          </a:xfrm>
          <a:prstGeom prst="rect">
            <a:avLst/>
          </a:prstGeom>
        </p:spPr>
      </p:pic>
      <p:pic>
        <p:nvPicPr>
          <p:cNvPr id="28" name="Picture 27" descr="dk gray 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458" y="2473432"/>
            <a:ext cx="40005" cy="6223"/>
          </a:xfrm>
          <a:prstGeom prst="rect">
            <a:avLst/>
          </a:prstGeom>
        </p:spPr>
      </p:pic>
      <p:pic>
        <p:nvPicPr>
          <p:cNvPr id="29" name="Picture 28" descr="dk gray 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5561720"/>
            <a:ext cx="40005" cy="6223"/>
          </a:xfrm>
          <a:prstGeom prst="rect">
            <a:avLst/>
          </a:prstGeom>
        </p:spPr>
      </p:pic>
      <p:sp>
        <p:nvSpPr>
          <p:cNvPr id="30" name="Rectangle 29"/>
          <p:cNvSpPr/>
          <p:nvPr/>
        </p:nvSpPr>
        <p:spPr>
          <a:xfrm>
            <a:off x="1879536" y="1570261"/>
            <a:ext cx="1677949" cy="732815"/>
          </a:xfrm>
          <a:prstGeom prst="rect">
            <a:avLst/>
          </a:prstGeom>
          <a:solidFill>
            <a:srgbClr val="C40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1806920" y="1581649"/>
            <a:ext cx="1833179" cy="7214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600"/>
              </a:lnSpc>
            </a:pPr>
            <a:r>
              <a:rPr lang="en-US" sz="1400" dirty="0">
                <a:solidFill>
                  <a:schemeClr val="bg1"/>
                </a:solidFill>
                <a:latin typeface="Verdana"/>
                <a:cs typeface="Verdana"/>
              </a:rPr>
              <a:t>Original Medicare </a:t>
            </a:r>
          </a:p>
          <a:p>
            <a:pPr>
              <a:lnSpc>
                <a:spcPts val="1600"/>
              </a:lnSpc>
            </a:pPr>
            <a:r>
              <a:rPr lang="en-US" sz="1400" dirty="0">
                <a:solidFill>
                  <a:schemeClr val="bg1"/>
                </a:solidFill>
                <a:latin typeface="Verdana"/>
                <a:cs typeface="Verdana"/>
              </a:rPr>
              <a:t>Part A + B</a:t>
            </a:r>
          </a:p>
        </p:txBody>
      </p:sp>
      <p:sp>
        <p:nvSpPr>
          <p:cNvPr id="32" name="Title 1"/>
          <p:cNvSpPr txBox="1">
            <a:spLocks/>
          </p:cNvSpPr>
          <p:nvPr/>
        </p:nvSpPr>
        <p:spPr>
          <a:xfrm>
            <a:off x="6281685" y="1556657"/>
            <a:ext cx="1677949" cy="7487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1600"/>
              </a:lnSpc>
            </a:pPr>
            <a:r>
              <a:rPr lang="en-US" sz="1400" dirty="0">
                <a:solidFill>
                  <a:schemeClr val="bg1"/>
                </a:solidFill>
                <a:latin typeface="Verdana"/>
                <a:cs typeface="Verdana"/>
              </a:rPr>
              <a:t>Part D Prescription</a:t>
            </a:r>
          </a:p>
          <a:p>
            <a:pPr>
              <a:lnSpc>
                <a:spcPts val="1600"/>
              </a:lnSpc>
            </a:pPr>
            <a:r>
              <a:rPr lang="en-US" sz="1400" dirty="0">
                <a:solidFill>
                  <a:schemeClr val="bg1"/>
                </a:solidFill>
                <a:latin typeface="Verdana"/>
                <a:cs typeface="Verdana"/>
              </a:rPr>
              <a:t>Drug Plan</a:t>
            </a:r>
          </a:p>
        </p:txBody>
      </p:sp>
      <p:sp>
        <p:nvSpPr>
          <p:cNvPr id="33" name="Title 1"/>
          <p:cNvSpPr txBox="1">
            <a:spLocks/>
          </p:cNvSpPr>
          <p:nvPr/>
        </p:nvSpPr>
        <p:spPr>
          <a:xfrm>
            <a:off x="2258448" y="4093213"/>
            <a:ext cx="4047067" cy="93033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ts val="2160"/>
              </a:lnSpc>
            </a:pPr>
            <a:r>
              <a:rPr lang="en-US" sz="1800" dirty="0">
                <a:solidFill>
                  <a:srgbClr val="272727"/>
                </a:solidFill>
                <a:latin typeface="Verdana"/>
                <a:cs typeface="Verdana"/>
              </a:rPr>
              <a:t>Includes Parts A + B</a:t>
            </a:r>
          </a:p>
          <a:p>
            <a:pPr>
              <a:lnSpc>
                <a:spcPts val="2160"/>
              </a:lnSpc>
            </a:pPr>
            <a:r>
              <a:rPr lang="en-US" sz="1800" dirty="0">
                <a:solidFill>
                  <a:srgbClr val="272727"/>
                </a:solidFill>
                <a:latin typeface="Verdana"/>
                <a:cs typeface="Verdana"/>
              </a:rPr>
              <a:t>Most Include Part D </a:t>
            </a:r>
          </a:p>
        </p:txBody>
      </p:sp>
      <p:sp>
        <p:nvSpPr>
          <p:cNvPr id="34" name="Isosceles Triangle 33"/>
          <p:cNvSpPr/>
          <p:nvPr/>
        </p:nvSpPr>
        <p:spPr>
          <a:xfrm rot="5400000">
            <a:off x="3525108" y="1807335"/>
            <a:ext cx="324407" cy="279661"/>
          </a:xfrm>
          <a:prstGeom prst="triangle">
            <a:avLst/>
          </a:prstGeom>
          <a:solidFill>
            <a:srgbClr val="C40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p:nvPr/>
        </p:nvSpPr>
        <p:spPr>
          <a:xfrm rot="5400000">
            <a:off x="5726433" y="1807335"/>
            <a:ext cx="324407" cy="279661"/>
          </a:xfrm>
          <a:prstGeom prst="triangle">
            <a:avLst/>
          </a:prstGeom>
          <a:solidFill>
            <a:srgbClr val="1119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56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lue_Ba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100" y="4170422"/>
            <a:ext cx="1439333" cy="110067"/>
          </a:xfrm>
          <a:prstGeom prst="rect">
            <a:avLst/>
          </a:prstGeom>
        </p:spPr>
      </p:pic>
      <p:pic>
        <p:nvPicPr>
          <p:cNvPr id="3" name="Picture 2" descr="New 101 Icons again shorter.eps"/>
          <p:cNvPicPr>
            <a:picLocks noChangeAspect="1"/>
          </p:cNvPicPr>
          <p:nvPr/>
        </p:nvPicPr>
        <p:blipFill rotWithShape="1">
          <a:blip r:embed="rId4">
            <a:extLst>
              <a:ext uri="{28A0092B-C50C-407E-A947-70E740481C1C}">
                <a14:useLocalDpi xmlns:a14="http://schemas.microsoft.com/office/drawing/2010/main" val="0"/>
              </a:ext>
            </a:extLst>
          </a:blip>
          <a:srcRect t="37220" r="74074" b="35926"/>
          <a:stretch/>
        </p:blipFill>
        <p:spPr>
          <a:xfrm>
            <a:off x="3491441" y="1427269"/>
            <a:ext cx="2282826" cy="1050925"/>
          </a:xfrm>
          <a:prstGeom prst="rect">
            <a:avLst/>
          </a:prstGeom>
        </p:spPr>
      </p:pic>
      <p:sp>
        <p:nvSpPr>
          <p:cNvPr id="4" name="Title 1"/>
          <p:cNvSpPr txBox="1">
            <a:spLocks/>
          </p:cNvSpPr>
          <p:nvPr/>
        </p:nvSpPr>
        <p:spPr>
          <a:xfrm>
            <a:off x="3514459" y="1230124"/>
            <a:ext cx="2203892"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Original Medicare</a:t>
            </a:r>
          </a:p>
        </p:txBody>
      </p:sp>
      <p:sp>
        <p:nvSpPr>
          <p:cNvPr id="5" name="Title 1"/>
          <p:cNvSpPr txBox="1">
            <a:spLocks/>
          </p:cNvSpPr>
          <p:nvPr/>
        </p:nvSpPr>
        <p:spPr>
          <a:xfrm>
            <a:off x="4737378" y="1987923"/>
            <a:ext cx="997372"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B</a:t>
            </a:r>
          </a:p>
        </p:txBody>
      </p:sp>
      <p:sp>
        <p:nvSpPr>
          <p:cNvPr id="6" name="Title 1"/>
          <p:cNvSpPr txBox="1">
            <a:spLocks/>
          </p:cNvSpPr>
          <p:nvPr/>
        </p:nvSpPr>
        <p:spPr>
          <a:xfrm>
            <a:off x="3415148" y="1987923"/>
            <a:ext cx="997372"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A</a:t>
            </a:r>
          </a:p>
        </p:txBody>
      </p:sp>
      <p:sp>
        <p:nvSpPr>
          <p:cNvPr id="8" name="Title 1"/>
          <p:cNvSpPr txBox="1">
            <a:spLocks/>
          </p:cNvSpPr>
          <p:nvPr/>
        </p:nvSpPr>
        <p:spPr>
          <a:xfrm>
            <a:off x="3864487" y="4480889"/>
            <a:ext cx="1415027" cy="5775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272727"/>
                </a:solidFill>
                <a:latin typeface="Verdana"/>
                <a:cs typeface="Verdana"/>
              </a:rPr>
              <a:t>Deductibles</a:t>
            </a:r>
          </a:p>
          <a:p>
            <a:r>
              <a:rPr lang="en-US" sz="1600" dirty="0">
                <a:solidFill>
                  <a:srgbClr val="272727"/>
                </a:solidFill>
                <a:latin typeface="Verdana"/>
                <a:cs typeface="Verdana"/>
              </a:rPr>
              <a:t>80/20 </a:t>
            </a:r>
          </a:p>
          <a:p>
            <a:endParaRPr lang="en-US" sz="1600" dirty="0">
              <a:solidFill>
                <a:srgbClr val="272727"/>
              </a:solidFill>
              <a:latin typeface="Verdana"/>
              <a:cs typeface="Verdana"/>
            </a:endParaRPr>
          </a:p>
        </p:txBody>
      </p:sp>
      <p:pic>
        <p:nvPicPr>
          <p:cNvPr id="11" name="Picture 10" descr="docto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247" y="2829818"/>
            <a:ext cx="827756" cy="1327264"/>
          </a:xfrm>
          <a:prstGeom prst="rect">
            <a:avLst/>
          </a:prstGeom>
        </p:spPr>
      </p:pic>
      <p:pic>
        <p:nvPicPr>
          <p:cNvPr id="14" name="Picture 13" descr="Hospital Icon.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2632" y="2781290"/>
            <a:ext cx="1011251" cy="1131005"/>
          </a:xfrm>
          <a:prstGeom prst="rect">
            <a:avLst/>
          </a:prstGeom>
        </p:spPr>
      </p:pic>
    </p:spTree>
    <p:extLst>
      <p:ext uri="{BB962C8B-B14F-4D97-AF65-F5344CB8AC3E}">
        <p14:creationId xmlns:p14="http://schemas.microsoft.com/office/powerpoint/2010/main" val="12979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2299" y="1629836"/>
            <a:ext cx="664633" cy="923330"/>
          </a:xfrm>
          <a:prstGeom prst="rect">
            <a:avLst/>
          </a:prstGeom>
          <a:noFill/>
        </p:spPr>
        <p:txBody>
          <a:bodyPr wrap="square" rtlCol="0">
            <a:spAutoFit/>
          </a:bodyPr>
          <a:lstStyle/>
          <a:p>
            <a:r>
              <a:rPr lang="en-US" sz="5400" b="1" dirty="0">
                <a:solidFill>
                  <a:srgbClr val="C4002F"/>
                </a:solidFill>
                <a:latin typeface="PT Sans"/>
                <a:cs typeface="PT Sans"/>
              </a:rPr>
              <a:t>+</a:t>
            </a:r>
          </a:p>
        </p:txBody>
      </p:sp>
      <p:sp>
        <p:nvSpPr>
          <p:cNvPr id="4" name="Rectangle 3"/>
          <p:cNvSpPr/>
          <p:nvPr/>
        </p:nvSpPr>
        <p:spPr>
          <a:xfrm>
            <a:off x="4993225" y="1784638"/>
            <a:ext cx="1829838" cy="722775"/>
          </a:xfrm>
          <a:prstGeom prst="rect">
            <a:avLst/>
          </a:prstGeom>
          <a:solidFill>
            <a:srgbClr val="C40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000125" y="1581076"/>
            <a:ext cx="1836704"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Supplement Plan</a:t>
            </a:r>
          </a:p>
        </p:txBody>
      </p:sp>
      <p:pic>
        <p:nvPicPr>
          <p:cNvPr id="7" name="Picture 6" descr="New 101 Icons again shorter.eps"/>
          <p:cNvPicPr>
            <a:picLocks noChangeAspect="1"/>
          </p:cNvPicPr>
          <p:nvPr/>
        </p:nvPicPr>
        <p:blipFill rotWithShape="1">
          <a:blip r:embed="rId3">
            <a:extLst>
              <a:ext uri="{28A0092B-C50C-407E-A947-70E740481C1C}">
                <a14:useLocalDpi xmlns:a14="http://schemas.microsoft.com/office/drawing/2010/main" val="0"/>
              </a:ext>
            </a:extLst>
          </a:blip>
          <a:srcRect t="37220" r="74074" b="35926"/>
          <a:stretch/>
        </p:blipFill>
        <p:spPr>
          <a:xfrm>
            <a:off x="2227865" y="1778221"/>
            <a:ext cx="2282826" cy="1050925"/>
          </a:xfrm>
          <a:prstGeom prst="rect">
            <a:avLst/>
          </a:prstGeom>
        </p:spPr>
      </p:pic>
      <p:sp>
        <p:nvSpPr>
          <p:cNvPr id="8" name="Title 1"/>
          <p:cNvSpPr txBox="1">
            <a:spLocks/>
          </p:cNvSpPr>
          <p:nvPr/>
        </p:nvSpPr>
        <p:spPr>
          <a:xfrm>
            <a:off x="2244409" y="1778221"/>
            <a:ext cx="2203892" cy="7207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Original Medicare</a:t>
            </a:r>
          </a:p>
        </p:txBody>
      </p:sp>
      <p:sp>
        <p:nvSpPr>
          <p:cNvPr id="9" name="TextBox 8"/>
          <p:cNvSpPr txBox="1"/>
          <p:nvPr/>
        </p:nvSpPr>
        <p:spPr>
          <a:xfrm>
            <a:off x="2092003" y="3171520"/>
            <a:ext cx="5399683" cy="369332"/>
          </a:xfrm>
          <a:prstGeom prst="rect">
            <a:avLst/>
          </a:prstGeom>
          <a:noFill/>
        </p:spPr>
        <p:txBody>
          <a:bodyPr wrap="square" rtlCol="0">
            <a:spAutoFit/>
          </a:bodyPr>
          <a:lstStyle/>
          <a:p>
            <a:r>
              <a:rPr lang="en-US" dirty="0">
                <a:solidFill>
                  <a:srgbClr val="111928"/>
                </a:solidFill>
                <a:latin typeface="Verdana"/>
                <a:cs typeface="Verdana"/>
              </a:rPr>
              <a:t>Copayment        Coinsurance        Deductible</a:t>
            </a:r>
          </a:p>
        </p:txBody>
      </p:sp>
      <p:pic>
        <p:nvPicPr>
          <p:cNvPr id="13" name="Picture 12" descr="dollar signep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603" y="2989040"/>
            <a:ext cx="406400" cy="723900"/>
          </a:xfrm>
          <a:prstGeom prst="rect">
            <a:avLst/>
          </a:prstGeom>
        </p:spPr>
      </p:pic>
      <p:pic>
        <p:nvPicPr>
          <p:cNvPr id="14" name="Picture 13" descr="dollar signep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36" y="2989040"/>
            <a:ext cx="406400" cy="723900"/>
          </a:xfrm>
          <a:prstGeom prst="rect">
            <a:avLst/>
          </a:prstGeom>
        </p:spPr>
      </p:pic>
      <p:pic>
        <p:nvPicPr>
          <p:cNvPr id="15" name="Picture 14" descr="dollar signep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469" y="2989040"/>
            <a:ext cx="406400" cy="723900"/>
          </a:xfrm>
          <a:prstGeom prst="rect">
            <a:avLst/>
          </a:prstGeom>
        </p:spPr>
      </p:pic>
    </p:spTree>
    <p:extLst>
      <p:ext uri="{BB962C8B-B14F-4D97-AF65-F5344CB8AC3E}">
        <p14:creationId xmlns:p14="http://schemas.microsoft.com/office/powerpoint/2010/main" val="132145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6220343" y="1795490"/>
            <a:ext cx="664633" cy="923330"/>
          </a:xfrm>
          <a:prstGeom prst="rect">
            <a:avLst/>
          </a:prstGeom>
          <a:noFill/>
        </p:spPr>
        <p:txBody>
          <a:bodyPr wrap="square" rtlCol="0">
            <a:spAutoFit/>
          </a:bodyPr>
          <a:lstStyle/>
          <a:p>
            <a:r>
              <a:rPr lang="en-US" sz="5400" b="1" dirty="0">
                <a:solidFill>
                  <a:srgbClr val="C4002F"/>
                </a:solidFill>
                <a:latin typeface="PT Sans"/>
                <a:cs typeface="PT Sans"/>
              </a:rPr>
              <a:t>+</a:t>
            </a:r>
          </a:p>
        </p:txBody>
      </p:sp>
      <p:sp>
        <p:nvSpPr>
          <p:cNvPr id="40" name="TextBox 39"/>
          <p:cNvSpPr txBox="1"/>
          <p:nvPr/>
        </p:nvSpPr>
        <p:spPr>
          <a:xfrm>
            <a:off x="3793061" y="1791138"/>
            <a:ext cx="664633" cy="923330"/>
          </a:xfrm>
          <a:prstGeom prst="rect">
            <a:avLst/>
          </a:prstGeom>
          <a:noFill/>
        </p:spPr>
        <p:txBody>
          <a:bodyPr wrap="square" rtlCol="0">
            <a:spAutoFit/>
          </a:bodyPr>
          <a:lstStyle/>
          <a:p>
            <a:r>
              <a:rPr lang="en-US" sz="5400" b="1" dirty="0">
                <a:solidFill>
                  <a:srgbClr val="C4002F"/>
                </a:solidFill>
                <a:latin typeface="PT Sans"/>
                <a:cs typeface="PT Sans"/>
              </a:rPr>
              <a:t>+</a:t>
            </a:r>
          </a:p>
        </p:txBody>
      </p:sp>
      <p:sp>
        <p:nvSpPr>
          <p:cNvPr id="3" name="Rectangle 2"/>
          <p:cNvSpPr/>
          <p:nvPr/>
        </p:nvSpPr>
        <p:spPr>
          <a:xfrm>
            <a:off x="4360874" y="1934462"/>
            <a:ext cx="1829838" cy="722775"/>
          </a:xfrm>
          <a:prstGeom prst="rect">
            <a:avLst/>
          </a:prstGeom>
          <a:solidFill>
            <a:srgbClr val="C401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4362162" y="1741337"/>
            <a:ext cx="1836704" cy="1133837"/>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Supplement Plan</a:t>
            </a:r>
          </a:p>
        </p:txBody>
      </p:sp>
      <p:pic>
        <p:nvPicPr>
          <p:cNvPr id="4" name="Picture 3" descr="New 101 Icons again shorter.eps"/>
          <p:cNvPicPr>
            <a:picLocks noChangeAspect="1"/>
          </p:cNvPicPr>
          <p:nvPr/>
        </p:nvPicPr>
        <p:blipFill rotWithShape="1">
          <a:blip r:embed="rId3">
            <a:extLst>
              <a:ext uri="{28A0092B-C50C-407E-A947-70E740481C1C}">
                <a14:useLocalDpi xmlns:a14="http://schemas.microsoft.com/office/drawing/2010/main" val="0"/>
              </a:ext>
            </a:extLst>
          </a:blip>
          <a:srcRect t="37220" r="74074" b="35926"/>
          <a:stretch/>
        </p:blipFill>
        <p:spPr>
          <a:xfrm>
            <a:off x="1595514" y="1936512"/>
            <a:ext cx="2282826" cy="1050925"/>
          </a:xfrm>
          <a:prstGeom prst="rect">
            <a:avLst/>
          </a:prstGeom>
        </p:spPr>
      </p:pic>
      <p:sp>
        <p:nvSpPr>
          <p:cNvPr id="8" name="Title 1"/>
          <p:cNvSpPr txBox="1">
            <a:spLocks/>
          </p:cNvSpPr>
          <p:nvPr/>
        </p:nvSpPr>
        <p:spPr>
          <a:xfrm>
            <a:off x="1600201" y="1741337"/>
            <a:ext cx="2203892"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Original Medicare</a:t>
            </a:r>
          </a:p>
        </p:txBody>
      </p:sp>
      <p:sp>
        <p:nvSpPr>
          <p:cNvPr id="9" name="Title 1"/>
          <p:cNvSpPr txBox="1">
            <a:spLocks/>
          </p:cNvSpPr>
          <p:nvPr/>
        </p:nvSpPr>
        <p:spPr>
          <a:xfrm>
            <a:off x="2820906" y="2499136"/>
            <a:ext cx="997372"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74C8D"/>
                </a:solidFill>
                <a:latin typeface="Verdana"/>
                <a:cs typeface="Verdana"/>
              </a:rPr>
              <a:t>Part B</a:t>
            </a:r>
          </a:p>
        </p:txBody>
      </p:sp>
      <p:sp>
        <p:nvSpPr>
          <p:cNvPr id="10" name="Title 1"/>
          <p:cNvSpPr txBox="1">
            <a:spLocks/>
          </p:cNvSpPr>
          <p:nvPr/>
        </p:nvSpPr>
        <p:spPr>
          <a:xfrm>
            <a:off x="1497206" y="2499136"/>
            <a:ext cx="997372"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74C8D"/>
                </a:solidFill>
                <a:latin typeface="Verdana"/>
                <a:cs typeface="Verdana"/>
              </a:rPr>
              <a:t>Part A</a:t>
            </a:r>
          </a:p>
        </p:txBody>
      </p:sp>
      <p:sp>
        <p:nvSpPr>
          <p:cNvPr id="12" name="Title 1"/>
          <p:cNvSpPr txBox="1">
            <a:spLocks/>
          </p:cNvSpPr>
          <p:nvPr/>
        </p:nvSpPr>
        <p:spPr>
          <a:xfrm>
            <a:off x="219366" y="1727955"/>
            <a:ext cx="872239"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200" dirty="0">
                <a:solidFill>
                  <a:schemeClr val="bg1"/>
                </a:solidFill>
                <a:latin typeface="PT Sans"/>
                <a:cs typeface="PT Sans"/>
              </a:rPr>
              <a:t> 1</a:t>
            </a:r>
          </a:p>
        </p:txBody>
      </p:sp>
      <p:sp>
        <p:nvSpPr>
          <p:cNvPr id="16" name="Rectangle 15"/>
          <p:cNvSpPr/>
          <p:nvPr/>
        </p:nvSpPr>
        <p:spPr>
          <a:xfrm>
            <a:off x="6794454" y="1960698"/>
            <a:ext cx="1020737" cy="697117"/>
          </a:xfrm>
          <a:prstGeom prst="rect">
            <a:avLst/>
          </a:prstGeom>
          <a:solidFill>
            <a:srgbClr val="164D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6794455" y="1745717"/>
            <a:ext cx="1020736"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Part D </a:t>
            </a:r>
          </a:p>
        </p:txBody>
      </p:sp>
      <p:sp>
        <p:nvSpPr>
          <p:cNvPr id="18" name="Oval 17"/>
          <p:cNvSpPr/>
          <p:nvPr/>
        </p:nvSpPr>
        <p:spPr>
          <a:xfrm>
            <a:off x="4862931" y="1321293"/>
            <a:ext cx="714749" cy="714749"/>
          </a:xfrm>
          <a:prstGeom prst="ellipse">
            <a:avLst/>
          </a:prstGeom>
          <a:solidFill>
            <a:schemeClr val="bg1"/>
          </a:solidFill>
          <a:ln w="28575" cmpd="sng">
            <a:solidFill>
              <a:srgbClr val="164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2333387" y="1102153"/>
            <a:ext cx="711723"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dirty="0">
                <a:solidFill>
                  <a:srgbClr val="164D8E"/>
                </a:solidFill>
                <a:latin typeface="PT Sans"/>
                <a:cs typeface="PT Sans"/>
              </a:rPr>
              <a:t>1</a:t>
            </a:r>
          </a:p>
        </p:txBody>
      </p:sp>
      <p:sp>
        <p:nvSpPr>
          <p:cNvPr id="20" name="Oval 19"/>
          <p:cNvSpPr/>
          <p:nvPr/>
        </p:nvSpPr>
        <p:spPr>
          <a:xfrm>
            <a:off x="2332347" y="1318150"/>
            <a:ext cx="714749" cy="714749"/>
          </a:xfrm>
          <a:prstGeom prst="ellipse">
            <a:avLst/>
          </a:prstGeom>
          <a:solidFill>
            <a:schemeClr val="bg1"/>
          </a:solidFill>
          <a:ln w="28575" cmpd="sng">
            <a:solidFill>
              <a:srgbClr val="164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2333860" y="1125653"/>
            <a:ext cx="711723"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dirty="0">
                <a:solidFill>
                  <a:srgbClr val="164D8E"/>
                </a:solidFill>
                <a:latin typeface="PT Sans"/>
                <a:cs typeface="PT Sans"/>
              </a:rPr>
              <a:t>1</a:t>
            </a:r>
          </a:p>
        </p:txBody>
      </p:sp>
      <p:sp>
        <p:nvSpPr>
          <p:cNvPr id="22" name="Title 1"/>
          <p:cNvSpPr txBox="1">
            <a:spLocks/>
          </p:cNvSpPr>
          <p:nvPr/>
        </p:nvSpPr>
        <p:spPr>
          <a:xfrm>
            <a:off x="4865957" y="1125512"/>
            <a:ext cx="711723"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dirty="0">
                <a:solidFill>
                  <a:srgbClr val="164D8E"/>
                </a:solidFill>
                <a:latin typeface="PT Sans"/>
                <a:cs typeface="PT Sans"/>
              </a:rPr>
              <a:t>2</a:t>
            </a:r>
          </a:p>
        </p:txBody>
      </p:sp>
      <p:sp>
        <p:nvSpPr>
          <p:cNvPr id="23" name="Oval 22"/>
          <p:cNvSpPr/>
          <p:nvPr/>
        </p:nvSpPr>
        <p:spPr>
          <a:xfrm>
            <a:off x="6936632" y="1335912"/>
            <a:ext cx="714749" cy="714749"/>
          </a:xfrm>
          <a:prstGeom prst="ellipse">
            <a:avLst/>
          </a:prstGeom>
          <a:solidFill>
            <a:schemeClr val="bg1"/>
          </a:solidFill>
          <a:ln w="28575" cmpd="sng">
            <a:solidFill>
              <a:srgbClr val="164D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939658" y="1140131"/>
            <a:ext cx="711723"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dirty="0">
                <a:solidFill>
                  <a:srgbClr val="164D8E"/>
                </a:solidFill>
                <a:latin typeface="PT Sans"/>
                <a:cs typeface="PT Sans"/>
              </a:rPr>
              <a:t>3</a:t>
            </a:r>
          </a:p>
        </p:txBody>
      </p:sp>
      <p:sp>
        <p:nvSpPr>
          <p:cNvPr id="25" name="Rounded Rectangle 24"/>
          <p:cNvSpPr/>
          <p:nvPr/>
        </p:nvSpPr>
        <p:spPr>
          <a:xfrm>
            <a:off x="2995091" y="1586907"/>
            <a:ext cx="797969" cy="457034"/>
          </a:xfrm>
          <a:prstGeom prst="roundRect">
            <a:avLst/>
          </a:prstGeom>
          <a:solidFill>
            <a:srgbClr val="5380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107338" y="993976"/>
            <a:ext cx="552603" cy="654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3038313" y="1183113"/>
            <a:ext cx="617835" cy="2654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rgbClr val="A1A1B0"/>
                </a:solidFill>
                <a:latin typeface="Verdana"/>
                <a:cs typeface="Verdana"/>
              </a:rPr>
              <a:t>$ Bill</a:t>
            </a:r>
          </a:p>
        </p:txBody>
      </p:sp>
      <p:sp>
        <p:nvSpPr>
          <p:cNvPr id="28" name="Title 1"/>
          <p:cNvSpPr txBox="1">
            <a:spLocks/>
          </p:cNvSpPr>
          <p:nvPr/>
        </p:nvSpPr>
        <p:spPr>
          <a:xfrm>
            <a:off x="2964328" y="1687533"/>
            <a:ext cx="886402" cy="273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chemeClr val="bg1"/>
                </a:solidFill>
                <a:latin typeface="Verdana"/>
                <a:cs typeface="Verdana"/>
              </a:rPr>
              <a:t>ID Card</a:t>
            </a:r>
          </a:p>
        </p:txBody>
      </p:sp>
      <p:sp>
        <p:nvSpPr>
          <p:cNvPr id="29" name="Rounded Rectangle 28"/>
          <p:cNvSpPr/>
          <p:nvPr/>
        </p:nvSpPr>
        <p:spPr>
          <a:xfrm>
            <a:off x="5531865" y="1578744"/>
            <a:ext cx="797969" cy="457034"/>
          </a:xfrm>
          <a:prstGeom prst="roundRect">
            <a:avLst/>
          </a:prstGeom>
          <a:solidFill>
            <a:srgbClr val="5380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644112" y="985813"/>
            <a:ext cx="552603" cy="654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5575087" y="1174950"/>
            <a:ext cx="617835" cy="2654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rgbClr val="A1A1B0"/>
                </a:solidFill>
                <a:latin typeface="Verdana"/>
                <a:cs typeface="Verdana"/>
              </a:rPr>
              <a:t>$ Bill</a:t>
            </a:r>
          </a:p>
        </p:txBody>
      </p:sp>
      <p:sp>
        <p:nvSpPr>
          <p:cNvPr id="32" name="Title 1"/>
          <p:cNvSpPr txBox="1">
            <a:spLocks/>
          </p:cNvSpPr>
          <p:nvPr/>
        </p:nvSpPr>
        <p:spPr>
          <a:xfrm>
            <a:off x="5501102" y="1679370"/>
            <a:ext cx="886402" cy="273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chemeClr val="bg1"/>
                </a:solidFill>
                <a:latin typeface="Verdana"/>
                <a:cs typeface="Verdana"/>
              </a:rPr>
              <a:t>ID Card</a:t>
            </a:r>
          </a:p>
        </p:txBody>
      </p:sp>
      <p:sp>
        <p:nvSpPr>
          <p:cNvPr id="33" name="Rounded Rectangle 32"/>
          <p:cNvSpPr/>
          <p:nvPr/>
        </p:nvSpPr>
        <p:spPr>
          <a:xfrm>
            <a:off x="7602540" y="1579009"/>
            <a:ext cx="797969" cy="457034"/>
          </a:xfrm>
          <a:prstGeom prst="roundRect">
            <a:avLst/>
          </a:prstGeom>
          <a:solidFill>
            <a:srgbClr val="5380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714787" y="986078"/>
            <a:ext cx="552603" cy="65499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7645762" y="1175215"/>
            <a:ext cx="617835" cy="2654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rgbClr val="A1A1B0"/>
                </a:solidFill>
                <a:latin typeface="Verdana"/>
                <a:cs typeface="Verdana"/>
              </a:rPr>
              <a:t>$ Bill</a:t>
            </a:r>
          </a:p>
        </p:txBody>
      </p:sp>
      <p:sp>
        <p:nvSpPr>
          <p:cNvPr id="36" name="Title 1"/>
          <p:cNvSpPr txBox="1">
            <a:spLocks/>
          </p:cNvSpPr>
          <p:nvPr/>
        </p:nvSpPr>
        <p:spPr>
          <a:xfrm>
            <a:off x="7571777" y="1679635"/>
            <a:ext cx="886402" cy="2731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200" dirty="0">
                <a:solidFill>
                  <a:schemeClr val="bg1"/>
                </a:solidFill>
                <a:latin typeface="Verdana"/>
                <a:cs typeface="Verdana"/>
              </a:rPr>
              <a:t>ID Card</a:t>
            </a:r>
          </a:p>
        </p:txBody>
      </p:sp>
      <p:pic>
        <p:nvPicPr>
          <p:cNvPr id="42" name="Picture 41" descr="Blue_Ba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102" y="4818606"/>
            <a:ext cx="1439333" cy="110067"/>
          </a:xfrm>
          <a:prstGeom prst="rect">
            <a:avLst/>
          </a:prstGeom>
        </p:spPr>
      </p:pic>
      <p:sp>
        <p:nvSpPr>
          <p:cNvPr id="43" name="Title 1"/>
          <p:cNvSpPr txBox="1">
            <a:spLocks/>
          </p:cNvSpPr>
          <p:nvPr/>
        </p:nvSpPr>
        <p:spPr>
          <a:xfrm>
            <a:off x="2009489" y="5129073"/>
            <a:ext cx="1415027" cy="5775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272727"/>
                </a:solidFill>
                <a:latin typeface="Verdana"/>
                <a:cs typeface="Verdana"/>
              </a:rPr>
              <a:t>Deductibles</a:t>
            </a:r>
          </a:p>
          <a:p>
            <a:r>
              <a:rPr lang="en-US" sz="1600" dirty="0">
                <a:solidFill>
                  <a:srgbClr val="272727"/>
                </a:solidFill>
                <a:latin typeface="Verdana"/>
                <a:cs typeface="Verdana"/>
              </a:rPr>
              <a:t>80/20 </a:t>
            </a:r>
          </a:p>
          <a:p>
            <a:endParaRPr lang="en-US" sz="1600" dirty="0">
              <a:solidFill>
                <a:srgbClr val="272727"/>
              </a:solidFill>
              <a:latin typeface="Verdana"/>
              <a:cs typeface="Verdana"/>
            </a:endParaRPr>
          </a:p>
        </p:txBody>
      </p:sp>
      <p:pic>
        <p:nvPicPr>
          <p:cNvPr id="44" name="Picture 43" descr="docto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112" y="3435667"/>
            <a:ext cx="827756" cy="1327264"/>
          </a:xfrm>
          <a:prstGeom prst="rect">
            <a:avLst/>
          </a:prstGeom>
        </p:spPr>
      </p:pic>
      <p:pic>
        <p:nvPicPr>
          <p:cNvPr id="45" name="Picture 44" descr="Hospital Icon.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035" y="3429474"/>
            <a:ext cx="1011251" cy="1131005"/>
          </a:xfrm>
          <a:prstGeom prst="rect">
            <a:avLst/>
          </a:prstGeom>
        </p:spPr>
      </p:pic>
    </p:spTree>
    <p:extLst>
      <p:ext uri="{BB962C8B-B14F-4D97-AF65-F5344CB8AC3E}">
        <p14:creationId xmlns:p14="http://schemas.microsoft.com/office/powerpoint/2010/main" val="212165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901700"/>
            <a:ext cx="6332808" cy="1003715"/>
          </a:xfrm>
          <a:prstGeom prst="rect">
            <a:avLst/>
          </a:prstGeom>
        </p:spPr>
      </p:pic>
      <p:sp>
        <p:nvSpPr>
          <p:cNvPr id="11" name="Title 1"/>
          <p:cNvSpPr txBox="1">
            <a:spLocks/>
          </p:cNvSpPr>
          <p:nvPr/>
        </p:nvSpPr>
        <p:spPr>
          <a:xfrm>
            <a:off x="2773791" y="764851"/>
            <a:ext cx="350500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bg1"/>
                </a:solidFill>
                <a:latin typeface="Verdana"/>
                <a:cs typeface="Verdana"/>
              </a:rPr>
              <a:t>Part C / Medicare Advantage</a:t>
            </a:r>
          </a:p>
        </p:txBody>
      </p:sp>
      <p:sp>
        <p:nvSpPr>
          <p:cNvPr id="22" name="Title 1"/>
          <p:cNvSpPr txBox="1">
            <a:spLocks/>
          </p:cNvSpPr>
          <p:nvPr/>
        </p:nvSpPr>
        <p:spPr>
          <a:xfrm>
            <a:off x="2836431" y="4710892"/>
            <a:ext cx="350500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272727"/>
                </a:solidFill>
                <a:latin typeface="Verdana"/>
                <a:cs typeface="Verdana"/>
              </a:rPr>
              <a:t>Maximum Out-Of-Pocket Limit</a:t>
            </a:r>
          </a:p>
        </p:txBody>
      </p:sp>
      <p:sp>
        <p:nvSpPr>
          <p:cNvPr id="27" name="Title 1"/>
          <p:cNvSpPr txBox="1">
            <a:spLocks/>
          </p:cNvSpPr>
          <p:nvPr/>
        </p:nvSpPr>
        <p:spPr>
          <a:xfrm>
            <a:off x="16934" y="5156072"/>
            <a:ext cx="9143999"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50" dirty="0">
                <a:solidFill>
                  <a:srgbClr val="272727"/>
                </a:solidFill>
                <a:latin typeface="Verdana"/>
                <a:cs typeface="Verdana"/>
              </a:rPr>
              <a:t> This limit does not apply to your monthly plan premium or Part D prescription drug costs.</a:t>
            </a:r>
          </a:p>
        </p:txBody>
      </p:sp>
      <p:sp>
        <p:nvSpPr>
          <p:cNvPr id="28" name="Title 1"/>
          <p:cNvSpPr txBox="1">
            <a:spLocks/>
          </p:cNvSpPr>
          <p:nvPr/>
        </p:nvSpPr>
        <p:spPr>
          <a:xfrm>
            <a:off x="3973047" y="1772278"/>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D</a:t>
            </a:r>
          </a:p>
        </p:txBody>
      </p:sp>
      <p:sp>
        <p:nvSpPr>
          <p:cNvPr id="29" name="Title 1"/>
          <p:cNvSpPr txBox="1">
            <a:spLocks/>
          </p:cNvSpPr>
          <p:nvPr/>
        </p:nvSpPr>
        <p:spPr>
          <a:xfrm>
            <a:off x="2541281" y="1772278"/>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B</a:t>
            </a:r>
          </a:p>
        </p:txBody>
      </p:sp>
      <p:sp>
        <p:nvSpPr>
          <p:cNvPr id="30" name="Title 1"/>
          <p:cNvSpPr txBox="1">
            <a:spLocks/>
          </p:cNvSpPr>
          <p:nvPr/>
        </p:nvSpPr>
        <p:spPr>
          <a:xfrm>
            <a:off x="1107492" y="1772278"/>
            <a:ext cx="1080321"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Part A</a:t>
            </a:r>
          </a:p>
        </p:txBody>
      </p:sp>
      <p:sp>
        <p:nvSpPr>
          <p:cNvPr id="31" name="Title 1"/>
          <p:cNvSpPr txBox="1">
            <a:spLocks/>
          </p:cNvSpPr>
          <p:nvPr/>
        </p:nvSpPr>
        <p:spPr>
          <a:xfrm>
            <a:off x="5359174" y="1676872"/>
            <a:ext cx="1189617"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rgbClr val="272727"/>
                </a:solidFill>
                <a:latin typeface="Verdana"/>
                <a:cs typeface="Verdana"/>
              </a:rPr>
              <a:t>Routine</a:t>
            </a:r>
          </a:p>
          <a:p>
            <a:pPr>
              <a:lnSpc>
                <a:spcPct val="80000"/>
              </a:lnSpc>
            </a:pPr>
            <a:r>
              <a:rPr lang="en-US" sz="1800" dirty="0">
                <a:solidFill>
                  <a:srgbClr val="272727"/>
                </a:solidFill>
                <a:latin typeface="Verdana"/>
                <a:cs typeface="Verdana"/>
              </a:rPr>
              <a:t>Care</a:t>
            </a:r>
          </a:p>
        </p:txBody>
      </p:sp>
      <p:sp>
        <p:nvSpPr>
          <p:cNvPr id="32" name="Title 1"/>
          <p:cNvSpPr txBox="1">
            <a:spLocks/>
          </p:cNvSpPr>
          <p:nvPr/>
        </p:nvSpPr>
        <p:spPr>
          <a:xfrm>
            <a:off x="6740857" y="1693806"/>
            <a:ext cx="1375588"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rgbClr val="272727"/>
                </a:solidFill>
                <a:latin typeface="Verdana"/>
                <a:cs typeface="Verdana"/>
              </a:rPr>
              <a:t>Wellness</a:t>
            </a:r>
          </a:p>
          <a:p>
            <a:pPr>
              <a:lnSpc>
                <a:spcPct val="80000"/>
              </a:lnSpc>
            </a:pPr>
            <a:r>
              <a:rPr lang="en-US" sz="1800" dirty="0">
                <a:solidFill>
                  <a:srgbClr val="272727"/>
                </a:solidFill>
                <a:latin typeface="Verdana"/>
                <a:cs typeface="Verdana"/>
              </a:rPr>
              <a:t>Programs</a:t>
            </a:r>
          </a:p>
        </p:txBody>
      </p:sp>
      <p:sp>
        <p:nvSpPr>
          <p:cNvPr id="33" name="Rectangle 32"/>
          <p:cNvSpPr/>
          <p:nvPr/>
        </p:nvSpPr>
        <p:spPr>
          <a:xfrm>
            <a:off x="3588266" y="2569770"/>
            <a:ext cx="394400" cy="8533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itle 1"/>
          <p:cNvSpPr txBox="1">
            <a:spLocks/>
          </p:cNvSpPr>
          <p:nvPr/>
        </p:nvSpPr>
        <p:spPr>
          <a:xfrm>
            <a:off x="3542138" y="2552995"/>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35" name="Title 1"/>
          <p:cNvSpPr txBox="1">
            <a:spLocks/>
          </p:cNvSpPr>
          <p:nvPr/>
        </p:nvSpPr>
        <p:spPr>
          <a:xfrm>
            <a:off x="2102029" y="2552995"/>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36" name="Title 1"/>
          <p:cNvSpPr txBox="1">
            <a:spLocks/>
          </p:cNvSpPr>
          <p:nvPr/>
        </p:nvSpPr>
        <p:spPr>
          <a:xfrm>
            <a:off x="4986988" y="2552995"/>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sp>
        <p:nvSpPr>
          <p:cNvPr id="37" name="Title 1"/>
          <p:cNvSpPr txBox="1">
            <a:spLocks/>
          </p:cNvSpPr>
          <p:nvPr/>
        </p:nvSpPr>
        <p:spPr>
          <a:xfrm>
            <a:off x="6435167" y="2552995"/>
            <a:ext cx="461736" cy="1007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pic>
        <p:nvPicPr>
          <p:cNvPr id="38" name="Picture 37" descr="RX pill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008" y="2603185"/>
            <a:ext cx="847972" cy="1029680"/>
          </a:xfrm>
          <a:prstGeom prst="rect">
            <a:avLst/>
          </a:prstGeom>
        </p:spPr>
      </p:pic>
      <p:pic>
        <p:nvPicPr>
          <p:cNvPr id="39" name="Picture 38" descr="doctor.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427" y="2542677"/>
            <a:ext cx="797861" cy="1279330"/>
          </a:xfrm>
          <a:prstGeom prst="rect">
            <a:avLst/>
          </a:prstGeom>
        </p:spPr>
      </p:pic>
      <p:pic>
        <p:nvPicPr>
          <p:cNvPr id="40" name="Picture 39" descr="Hospital Icon.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223" y="2613529"/>
            <a:ext cx="974730" cy="1090159"/>
          </a:xfrm>
          <a:prstGeom prst="rect">
            <a:avLst/>
          </a:prstGeom>
        </p:spPr>
      </p:pic>
      <p:pic>
        <p:nvPicPr>
          <p:cNvPr id="41" name="Picture 40" descr="stethescope.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4057" y="2569770"/>
            <a:ext cx="925598" cy="1108282"/>
          </a:xfrm>
          <a:prstGeom prst="rect">
            <a:avLst/>
          </a:prstGeom>
        </p:spPr>
      </p:pic>
      <p:pic>
        <p:nvPicPr>
          <p:cNvPr id="42" name="Picture 41" descr="heart ekg.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7431" y="2670408"/>
            <a:ext cx="1007772" cy="880474"/>
          </a:xfrm>
          <a:prstGeom prst="rect">
            <a:avLst/>
          </a:prstGeom>
        </p:spPr>
      </p:pic>
      <p:pic>
        <p:nvPicPr>
          <p:cNvPr id="3" name="Picture 2" descr="Shield Icon.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3269" y="4037749"/>
            <a:ext cx="755650" cy="906780"/>
          </a:xfrm>
          <a:prstGeom prst="rect">
            <a:avLst/>
          </a:prstGeom>
        </p:spPr>
      </p:pic>
      <p:sp>
        <p:nvSpPr>
          <p:cNvPr id="43" name="Rectangle 42"/>
          <p:cNvSpPr/>
          <p:nvPr/>
        </p:nvSpPr>
        <p:spPr>
          <a:xfrm>
            <a:off x="3054038" y="4234934"/>
            <a:ext cx="3015218" cy="323165"/>
          </a:xfrm>
          <a:prstGeom prst="rect">
            <a:avLst/>
          </a:prstGeom>
        </p:spPr>
        <p:txBody>
          <a:bodyPr wrap="none">
            <a:spAutoFit/>
          </a:bodyPr>
          <a:lstStyle/>
          <a:p>
            <a:pPr algn="ctr"/>
            <a:r>
              <a:rPr lang="en-US" sz="1500" dirty="0">
                <a:solidFill>
                  <a:srgbClr val="272727"/>
                </a:solidFill>
                <a:latin typeface="Verdana"/>
                <a:cs typeface="Verdana"/>
              </a:rPr>
              <a:t>Financial               Protection</a:t>
            </a:r>
          </a:p>
        </p:txBody>
      </p:sp>
    </p:spTree>
    <p:extLst>
      <p:ext uri="{BB962C8B-B14F-4D97-AF65-F5344CB8AC3E}">
        <p14:creationId xmlns:p14="http://schemas.microsoft.com/office/powerpoint/2010/main" val="20377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g 17.jpg"/>
          <p:cNvPicPr>
            <a:picLocks noChangeAspect="1"/>
          </p:cNvPicPr>
          <p:nvPr/>
        </p:nvPicPr>
        <p:blipFill rotWithShape="1">
          <a:blip r:embed="rId3">
            <a:extLst>
              <a:ext uri="{28A0092B-C50C-407E-A947-70E740481C1C}">
                <a14:useLocalDpi xmlns:a14="http://schemas.microsoft.com/office/drawing/2010/main" val="0"/>
              </a:ext>
            </a:extLst>
          </a:blip>
          <a:srcRect t="1124" b="2272"/>
          <a:stretch/>
        </p:blipFill>
        <p:spPr>
          <a:xfrm>
            <a:off x="-1" y="0"/>
            <a:ext cx="5537918" cy="6549541"/>
          </a:xfrm>
          <a:prstGeom prst="rect">
            <a:avLst/>
          </a:prstGeom>
        </p:spPr>
      </p:pic>
      <p:sp>
        <p:nvSpPr>
          <p:cNvPr id="3" name="Title 2"/>
          <p:cNvSpPr>
            <a:spLocks noGrp="1"/>
          </p:cNvSpPr>
          <p:nvPr>
            <p:ph type="ctrTitle"/>
          </p:nvPr>
        </p:nvSpPr>
        <p:spPr>
          <a:xfrm>
            <a:off x="5232400" y="3442184"/>
            <a:ext cx="3547533" cy="1705557"/>
          </a:xfrm>
        </p:spPr>
        <p:txBody>
          <a:bodyPr>
            <a:normAutofit fontScale="90000"/>
          </a:bodyPr>
          <a:lstStyle/>
          <a:p>
            <a:r>
              <a:rPr lang="en-US" sz="4100" b="1" dirty="0">
                <a:latin typeface="Verdana"/>
                <a:cs typeface="Verdana"/>
              </a:rPr>
              <a:t>Signing up </a:t>
            </a:r>
            <a:br>
              <a:rPr lang="en-US" sz="4100" b="1" dirty="0">
                <a:latin typeface="Verdana"/>
                <a:cs typeface="Verdana"/>
              </a:rPr>
            </a:br>
            <a:r>
              <a:rPr lang="en-US" sz="4100" b="1" dirty="0">
                <a:latin typeface="Verdana"/>
                <a:cs typeface="Verdana"/>
              </a:rPr>
              <a:t>for Medicare</a:t>
            </a:r>
            <a:r>
              <a:rPr lang="en-US" sz="4100" dirty="0">
                <a:solidFill>
                  <a:srgbClr val="CE1621"/>
                </a:solidFill>
                <a:latin typeface="Verdana"/>
                <a:cs typeface="Verdana"/>
              </a:rPr>
              <a:t> </a:t>
            </a:r>
            <a:br>
              <a:rPr lang="en-US" dirty="0">
                <a:solidFill>
                  <a:srgbClr val="3AABD7"/>
                </a:solidFill>
                <a:latin typeface="Verdana"/>
                <a:cs typeface="Verdana"/>
              </a:rPr>
            </a:br>
            <a:r>
              <a:rPr lang="en-US" sz="3600" b="0" dirty="0">
                <a:solidFill>
                  <a:srgbClr val="164D8E"/>
                </a:solidFill>
                <a:latin typeface="Verdana"/>
                <a:cs typeface="Verdana"/>
              </a:rPr>
              <a:t>Step by step</a:t>
            </a:r>
            <a:br>
              <a:rPr lang="en-US" sz="3800" b="0" dirty="0">
                <a:solidFill>
                  <a:srgbClr val="164D8E"/>
                </a:solidFill>
                <a:latin typeface="Verdana"/>
                <a:cs typeface="Verdana"/>
              </a:rPr>
            </a:br>
            <a:endParaRPr lang="en-US" sz="3800" b="0" dirty="0">
              <a:latin typeface="Verdana"/>
              <a:cs typeface="Verdana"/>
            </a:endParaRPr>
          </a:p>
        </p:txBody>
      </p:sp>
    </p:spTree>
    <p:extLst>
      <p:ext uri="{BB962C8B-B14F-4D97-AF65-F5344CB8AC3E}">
        <p14:creationId xmlns:p14="http://schemas.microsoft.com/office/powerpoint/2010/main" val="134573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56892" y="2593213"/>
            <a:ext cx="584543"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PT Sans"/>
                <a:cs typeface="PT Sans"/>
              </a:rPr>
              <a:t>?</a:t>
            </a:r>
          </a:p>
        </p:txBody>
      </p:sp>
      <p:pic>
        <p:nvPicPr>
          <p:cNvPr id="9" name="Picture 8" descr="New 101 Icons again shorter.eps"/>
          <p:cNvPicPr>
            <a:picLocks noChangeAspect="1"/>
          </p:cNvPicPr>
          <p:nvPr/>
        </p:nvPicPr>
        <p:blipFill rotWithShape="1">
          <a:blip r:embed="rId3">
            <a:extLst>
              <a:ext uri="{28A0092B-C50C-407E-A947-70E740481C1C}">
                <a14:useLocalDpi xmlns:a14="http://schemas.microsoft.com/office/drawing/2010/main" val="0"/>
              </a:ext>
            </a:extLst>
          </a:blip>
          <a:srcRect t="37220" r="74074" b="35926"/>
          <a:stretch/>
        </p:blipFill>
        <p:spPr>
          <a:xfrm>
            <a:off x="3422094" y="1788915"/>
            <a:ext cx="2282826" cy="1050925"/>
          </a:xfrm>
          <a:prstGeom prst="rect">
            <a:avLst/>
          </a:prstGeom>
        </p:spPr>
      </p:pic>
      <p:sp>
        <p:nvSpPr>
          <p:cNvPr id="10" name="Title 1"/>
          <p:cNvSpPr txBox="1">
            <a:spLocks/>
          </p:cNvSpPr>
          <p:nvPr/>
        </p:nvSpPr>
        <p:spPr>
          <a:xfrm>
            <a:off x="3438638" y="1788915"/>
            <a:ext cx="2203892" cy="7207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800" dirty="0">
                <a:solidFill>
                  <a:schemeClr val="bg1"/>
                </a:solidFill>
                <a:latin typeface="Verdana"/>
                <a:cs typeface="Verdana"/>
              </a:rPr>
              <a:t>Original Medicare</a:t>
            </a:r>
          </a:p>
        </p:txBody>
      </p:sp>
      <p:sp>
        <p:nvSpPr>
          <p:cNvPr id="11" name="Title 1"/>
          <p:cNvSpPr txBox="1">
            <a:spLocks/>
          </p:cNvSpPr>
          <p:nvPr/>
        </p:nvSpPr>
        <p:spPr>
          <a:xfrm>
            <a:off x="467620" y="255252"/>
            <a:ext cx="6612115"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3200" dirty="0">
                <a:solidFill>
                  <a:srgbClr val="164D8E"/>
                </a:solidFill>
                <a:latin typeface="Verdana"/>
                <a:cs typeface="Verdana"/>
              </a:rPr>
              <a:t>Medicare Eligibility</a:t>
            </a:r>
          </a:p>
        </p:txBody>
      </p:sp>
      <p:sp>
        <p:nvSpPr>
          <p:cNvPr id="12" name="Title 1"/>
          <p:cNvSpPr txBox="1">
            <a:spLocks/>
          </p:cNvSpPr>
          <p:nvPr/>
        </p:nvSpPr>
        <p:spPr>
          <a:xfrm>
            <a:off x="4654400" y="2420119"/>
            <a:ext cx="1360579" cy="11587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B</a:t>
            </a:r>
          </a:p>
        </p:txBody>
      </p:sp>
      <p:sp>
        <p:nvSpPr>
          <p:cNvPr id="13" name="Title 1"/>
          <p:cNvSpPr txBox="1">
            <a:spLocks/>
          </p:cNvSpPr>
          <p:nvPr/>
        </p:nvSpPr>
        <p:spPr>
          <a:xfrm>
            <a:off x="2993549" y="2420119"/>
            <a:ext cx="1360579" cy="11587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A</a:t>
            </a:r>
          </a:p>
        </p:txBody>
      </p:sp>
      <p:pic>
        <p:nvPicPr>
          <p:cNvPr id="14" name="Picture 13" descr="docto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434" y="3316621"/>
            <a:ext cx="827756" cy="1327264"/>
          </a:xfrm>
          <a:prstGeom prst="rect">
            <a:avLst/>
          </a:prstGeom>
        </p:spPr>
      </p:pic>
      <p:pic>
        <p:nvPicPr>
          <p:cNvPr id="15" name="Picture 14" descr="Hospital Icon.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399" y="3268093"/>
            <a:ext cx="1011251" cy="1131005"/>
          </a:xfrm>
          <a:prstGeom prst="rect">
            <a:avLst/>
          </a:prstGeom>
        </p:spPr>
      </p:pic>
    </p:spTree>
    <p:extLst>
      <p:ext uri="{BB962C8B-B14F-4D97-AF65-F5344CB8AC3E}">
        <p14:creationId xmlns:p14="http://schemas.microsoft.com/office/powerpoint/2010/main" val="32092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621" y="255251"/>
            <a:ext cx="6612115"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3200" dirty="0">
                <a:solidFill>
                  <a:srgbClr val="164D8E"/>
                </a:solidFill>
                <a:latin typeface="Verdana"/>
                <a:cs typeface="Verdana"/>
              </a:rPr>
              <a:t>Medicare Eligibility</a:t>
            </a:r>
          </a:p>
        </p:txBody>
      </p:sp>
      <p:sp>
        <p:nvSpPr>
          <p:cNvPr id="4" name="Title 1"/>
          <p:cNvSpPr txBox="1">
            <a:spLocks/>
          </p:cNvSpPr>
          <p:nvPr/>
        </p:nvSpPr>
        <p:spPr>
          <a:xfrm>
            <a:off x="1674812" y="1586565"/>
            <a:ext cx="7543802" cy="442622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600"/>
              </a:spcAft>
              <a:buClr>
                <a:srgbClr val="C4022F"/>
              </a:buClr>
              <a:buSzPct val="75000"/>
            </a:pPr>
            <a:r>
              <a:rPr lang="en-US" sz="2000" b="1" dirty="0">
                <a:solidFill>
                  <a:srgbClr val="272727"/>
                </a:solidFill>
                <a:latin typeface="Verdana"/>
                <a:cs typeface="Verdana"/>
              </a:rPr>
              <a:t>Age 65+</a:t>
            </a:r>
          </a:p>
          <a:p>
            <a:pPr marL="285750" indent="-285750" algn="l">
              <a:lnSpc>
                <a:spcPts val="2160"/>
              </a:lnSpc>
              <a:buClr>
                <a:srgbClr val="272727"/>
              </a:buClr>
              <a:buSzPct val="75000"/>
              <a:buFont typeface="Arial"/>
              <a:buChar char="•"/>
            </a:pPr>
            <a:r>
              <a:rPr lang="en-US" sz="1800" dirty="0">
                <a:solidFill>
                  <a:srgbClr val="272727"/>
                </a:solidFill>
                <a:latin typeface="Verdana"/>
                <a:cs typeface="Verdana"/>
              </a:rPr>
              <a:t>U.S. citizen or permanent legal resident</a:t>
            </a:r>
          </a:p>
          <a:p>
            <a:pPr marL="285750" indent="-285750" algn="l">
              <a:lnSpc>
                <a:spcPts val="2160"/>
              </a:lnSpc>
              <a:buClr>
                <a:srgbClr val="272727"/>
              </a:buClr>
              <a:buSzPct val="75000"/>
              <a:buFont typeface="Arial"/>
              <a:buChar char="•"/>
            </a:pPr>
            <a:r>
              <a:rPr lang="en-US" sz="1800" dirty="0">
                <a:solidFill>
                  <a:srgbClr val="272727"/>
                </a:solidFill>
                <a:latin typeface="Verdana"/>
                <a:cs typeface="Verdana"/>
              </a:rPr>
              <a:t>Eligible for Social Security or Railroad Retirement benefits</a:t>
            </a:r>
          </a:p>
          <a:p>
            <a:pPr marL="285750" indent="-285750" algn="l">
              <a:buClr>
                <a:srgbClr val="C4022F"/>
              </a:buClr>
              <a:buSzPct val="75000"/>
              <a:buFont typeface="Arial"/>
              <a:buChar char="•"/>
            </a:pPr>
            <a:endParaRPr lang="en-US" sz="1800" dirty="0">
              <a:solidFill>
                <a:srgbClr val="272727"/>
              </a:solidFill>
              <a:latin typeface="Verdana"/>
              <a:cs typeface="Verdana"/>
            </a:endParaRPr>
          </a:p>
          <a:p>
            <a:pPr marL="285750" indent="-285750" algn="l">
              <a:buClr>
                <a:srgbClr val="C4022F"/>
              </a:buClr>
              <a:buSzPct val="75000"/>
              <a:buFont typeface="Arial"/>
              <a:buChar char="•"/>
            </a:pPr>
            <a:endParaRPr lang="en-US" sz="1800" b="1" dirty="0">
              <a:solidFill>
                <a:srgbClr val="272727"/>
              </a:solidFill>
              <a:latin typeface="Verdana"/>
              <a:cs typeface="Verdana"/>
            </a:endParaRPr>
          </a:p>
          <a:p>
            <a:pPr algn="l">
              <a:spcAft>
                <a:spcPts val="600"/>
              </a:spcAft>
              <a:buClr>
                <a:srgbClr val="C4022F"/>
              </a:buClr>
              <a:buSzPct val="75000"/>
            </a:pPr>
            <a:r>
              <a:rPr lang="en-US" sz="2000" b="1" dirty="0">
                <a:solidFill>
                  <a:srgbClr val="272727"/>
                </a:solidFill>
                <a:latin typeface="Verdana"/>
                <a:cs typeface="Verdana"/>
              </a:rPr>
              <a:t>Under Age 65 </a:t>
            </a:r>
          </a:p>
          <a:p>
            <a:pPr marL="285750" indent="-285750" algn="l">
              <a:buClr>
                <a:srgbClr val="272727"/>
              </a:buClr>
              <a:buSzPct val="75000"/>
              <a:buFont typeface="Arial"/>
              <a:buChar char="•"/>
            </a:pPr>
            <a:r>
              <a:rPr lang="en-US" sz="1800" dirty="0">
                <a:solidFill>
                  <a:srgbClr val="272727"/>
                </a:solidFill>
                <a:latin typeface="Verdana"/>
                <a:cs typeface="Verdana"/>
              </a:rPr>
              <a:t>Entitled to Social Security disability benefits </a:t>
            </a:r>
          </a:p>
          <a:p>
            <a:pPr marL="285750" indent="-285750" algn="l">
              <a:buClr>
                <a:srgbClr val="272727"/>
              </a:buClr>
              <a:buSzPct val="75000"/>
              <a:buFont typeface="Arial"/>
              <a:buChar char="•"/>
            </a:pPr>
            <a:r>
              <a:rPr lang="en-US" sz="1800" dirty="0">
                <a:solidFill>
                  <a:srgbClr val="272727"/>
                </a:solidFill>
                <a:latin typeface="Verdana"/>
                <a:cs typeface="Verdana"/>
              </a:rPr>
              <a:t>Have End-Stage Renal Disease (ESRD)</a:t>
            </a:r>
          </a:p>
        </p:txBody>
      </p:sp>
      <p:pic>
        <p:nvPicPr>
          <p:cNvPr id="2" name="Picture 1" descr="paper penci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1515533"/>
            <a:ext cx="914400" cy="1016000"/>
          </a:xfrm>
          <a:prstGeom prst="rect">
            <a:avLst/>
          </a:prstGeom>
        </p:spPr>
      </p:pic>
      <p:pic>
        <p:nvPicPr>
          <p:cNvPr id="7" name="Picture 6" descr="paper penci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2997200"/>
            <a:ext cx="914400" cy="1016000"/>
          </a:xfrm>
          <a:prstGeom prst="rect">
            <a:avLst/>
          </a:prstGeom>
        </p:spPr>
      </p:pic>
    </p:spTree>
    <p:extLst>
      <p:ext uri="{BB962C8B-B14F-4D97-AF65-F5344CB8AC3E}">
        <p14:creationId xmlns:p14="http://schemas.microsoft.com/office/powerpoint/2010/main" val="115433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177556"/>
            <a:ext cx="9144000" cy="4504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E3173E"/>
                </a:solidFill>
                <a:latin typeface="Verdana"/>
                <a:cs typeface="Verdana"/>
              </a:rPr>
              <a:t>Initial Enrollment Period</a:t>
            </a:r>
          </a:p>
        </p:txBody>
      </p:sp>
      <p:sp>
        <p:nvSpPr>
          <p:cNvPr id="6" name="Title 1"/>
          <p:cNvSpPr txBox="1">
            <a:spLocks/>
          </p:cNvSpPr>
          <p:nvPr/>
        </p:nvSpPr>
        <p:spPr>
          <a:xfrm>
            <a:off x="584200" y="1183516"/>
            <a:ext cx="2476133" cy="1914225"/>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2400" dirty="0">
                <a:solidFill>
                  <a:srgbClr val="272727"/>
                </a:solidFill>
                <a:latin typeface="Verdana"/>
                <a:cs typeface="Verdana"/>
              </a:rPr>
              <a:t>Retired or</a:t>
            </a:r>
          </a:p>
          <a:p>
            <a:pPr algn="l">
              <a:lnSpc>
                <a:spcPct val="90000"/>
              </a:lnSpc>
            </a:pPr>
            <a:r>
              <a:rPr lang="en-US" sz="2400" dirty="0">
                <a:solidFill>
                  <a:srgbClr val="272727"/>
                </a:solidFill>
                <a:latin typeface="Verdana"/>
                <a:cs typeface="Verdana"/>
              </a:rPr>
              <a:t>Retiring soon </a:t>
            </a:r>
          </a:p>
          <a:p>
            <a:pPr algn="l">
              <a:lnSpc>
                <a:spcPct val="90000"/>
              </a:lnSpc>
            </a:pPr>
            <a:r>
              <a:rPr lang="en-US" sz="2400" dirty="0">
                <a:solidFill>
                  <a:srgbClr val="272727"/>
                </a:solidFill>
                <a:latin typeface="Verdana"/>
                <a:cs typeface="Verdana"/>
              </a:rPr>
              <a:t>and turning 65</a:t>
            </a:r>
          </a:p>
        </p:txBody>
      </p:sp>
      <p:pic>
        <p:nvPicPr>
          <p:cNvPr id="7" name="Picture 6" descr="pg 20 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887" y="606392"/>
            <a:ext cx="2286000" cy="2271562"/>
          </a:xfrm>
          <a:prstGeom prst="rect">
            <a:avLst/>
          </a:prstGeom>
        </p:spPr>
      </p:pic>
      <p:sp>
        <p:nvSpPr>
          <p:cNvPr id="3" name="TextBox 2"/>
          <p:cNvSpPr txBox="1"/>
          <p:nvPr/>
        </p:nvSpPr>
        <p:spPr>
          <a:xfrm>
            <a:off x="4083580" y="3038472"/>
            <a:ext cx="973666" cy="892552"/>
          </a:xfrm>
          <a:prstGeom prst="rect">
            <a:avLst/>
          </a:prstGeom>
          <a:noFill/>
        </p:spPr>
        <p:txBody>
          <a:bodyPr wrap="square" rtlCol="0">
            <a:spAutoFit/>
          </a:bodyPr>
          <a:lstStyle/>
          <a:p>
            <a:pPr algn="ctr"/>
            <a:r>
              <a:rPr lang="en-US" sz="5200" b="1" dirty="0">
                <a:solidFill>
                  <a:srgbClr val="E3173E"/>
                </a:solidFill>
              </a:rPr>
              <a:t>65</a:t>
            </a:r>
          </a:p>
        </p:txBody>
      </p:sp>
      <p:pic>
        <p:nvPicPr>
          <p:cNvPr id="8" name="Picture 7" descr="bd month.eps"/>
          <p:cNvPicPr>
            <a:picLocks noChangeAspect="1"/>
          </p:cNvPicPr>
          <p:nvPr/>
        </p:nvPicPr>
        <p:blipFill rotWithShape="1">
          <a:blip r:embed="rId4">
            <a:extLst>
              <a:ext uri="{28A0092B-C50C-407E-A947-70E740481C1C}">
                <a14:useLocalDpi xmlns:a14="http://schemas.microsoft.com/office/drawing/2010/main" val="0"/>
              </a:ext>
            </a:extLst>
          </a:blip>
          <a:srcRect b="26407"/>
          <a:stretch/>
        </p:blipFill>
        <p:spPr>
          <a:xfrm>
            <a:off x="792162" y="4009382"/>
            <a:ext cx="7539037" cy="1002886"/>
          </a:xfrm>
          <a:prstGeom prst="rect">
            <a:avLst/>
          </a:prstGeom>
        </p:spPr>
      </p:pic>
    </p:spTree>
    <p:extLst>
      <p:ext uri="{BB962C8B-B14F-4D97-AF65-F5344CB8AC3E}">
        <p14:creationId xmlns:p14="http://schemas.microsoft.com/office/powerpoint/2010/main" val="336436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S ICON for powerpoint RV.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223" y="2751364"/>
            <a:ext cx="3335791" cy="2259924"/>
          </a:xfrm>
          <a:prstGeom prst="rect">
            <a:avLst/>
          </a:prstGeom>
        </p:spPr>
      </p:pic>
      <p:sp>
        <p:nvSpPr>
          <p:cNvPr id="3" name="Title 2"/>
          <p:cNvSpPr>
            <a:spLocks noGrp="1"/>
          </p:cNvSpPr>
          <p:nvPr>
            <p:ph type="title"/>
          </p:nvPr>
        </p:nvSpPr>
        <p:spPr>
          <a:xfrm>
            <a:off x="4712018" y="278947"/>
            <a:ext cx="4250897" cy="909410"/>
          </a:xfrm>
        </p:spPr>
        <p:txBody>
          <a:bodyPr>
            <a:normAutofit/>
          </a:bodyPr>
          <a:lstStyle/>
          <a:p>
            <a:r>
              <a:rPr lang="en-US" dirty="0">
                <a:solidFill>
                  <a:srgbClr val="174C8D"/>
                </a:solidFill>
                <a:latin typeface="Verdana"/>
                <a:cs typeface="Verdana"/>
              </a:rPr>
              <a:t>What is Medicare?</a:t>
            </a:r>
            <a:endParaRPr lang="en-US" dirty="0">
              <a:latin typeface="Verdana"/>
              <a:cs typeface="Verdana"/>
            </a:endParaRPr>
          </a:p>
        </p:txBody>
      </p:sp>
      <p:grpSp>
        <p:nvGrpSpPr>
          <p:cNvPr id="10" name="Group 9"/>
          <p:cNvGrpSpPr/>
          <p:nvPr/>
        </p:nvGrpSpPr>
        <p:grpSpPr>
          <a:xfrm>
            <a:off x="5897671" y="2218622"/>
            <a:ext cx="1671560" cy="2173033"/>
            <a:chOff x="5110240" y="2218622"/>
            <a:chExt cx="1494462" cy="1942805"/>
          </a:xfrm>
        </p:grpSpPr>
        <p:pic>
          <p:nvPicPr>
            <p:cNvPr id="6" name="Picture 5" descr="Blank Square Icons.eps"/>
            <p:cNvPicPr>
              <a:picLocks noChangeAspect="1"/>
            </p:cNvPicPr>
            <p:nvPr/>
          </p:nvPicPr>
          <p:blipFill rotWithShape="1">
            <a:blip r:embed="rId4">
              <a:extLst>
                <a:ext uri="{28A0092B-C50C-407E-A947-70E740481C1C}">
                  <a14:useLocalDpi xmlns:a14="http://schemas.microsoft.com/office/drawing/2010/main" val="0"/>
                </a:ext>
              </a:extLst>
            </a:blip>
            <a:srcRect l="60662" t="48549" r="28294"/>
            <a:stretch/>
          </p:blipFill>
          <p:spPr>
            <a:xfrm>
              <a:off x="5110240" y="2218622"/>
              <a:ext cx="1494462" cy="1826848"/>
            </a:xfrm>
            <a:prstGeom prst="rect">
              <a:avLst/>
            </a:prstGeom>
          </p:spPr>
        </p:pic>
        <p:sp>
          <p:nvSpPr>
            <p:cNvPr id="7" name="Title 1"/>
            <p:cNvSpPr txBox="1">
              <a:spLocks/>
            </p:cNvSpPr>
            <p:nvPr/>
          </p:nvSpPr>
          <p:spPr>
            <a:xfrm>
              <a:off x="5232403" y="2427712"/>
              <a:ext cx="1329722" cy="173371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400"/>
                </a:spcAft>
              </a:pPr>
              <a:r>
                <a:rPr lang="en-US" sz="1200" dirty="0">
                  <a:solidFill>
                    <a:schemeClr val="bg1"/>
                  </a:solidFill>
                  <a:latin typeface="Verdana"/>
                  <a:cs typeface="Verdana"/>
                </a:rPr>
                <a:t>Medicare is the</a:t>
              </a:r>
            </a:p>
            <a:p>
              <a:pPr>
                <a:lnSpc>
                  <a:spcPts val="2900"/>
                </a:lnSpc>
                <a:spcAft>
                  <a:spcPts val="400"/>
                </a:spcAft>
              </a:pPr>
              <a:r>
                <a:rPr lang="en-US" sz="2400" dirty="0">
                  <a:solidFill>
                    <a:schemeClr val="bg1"/>
                  </a:solidFill>
                  <a:latin typeface="Verdana"/>
                  <a:cs typeface="Verdana"/>
                </a:rPr>
                <a:t>Largest</a:t>
              </a:r>
            </a:p>
            <a:p>
              <a:pPr>
                <a:lnSpc>
                  <a:spcPts val="1680"/>
                </a:lnSpc>
              </a:pPr>
              <a:r>
                <a:rPr lang="en-US" sz="1400" dirty="0">
                  <a:solidFill>
                    <a:schemeClr val="bg1"/>
                  </a:solidFill>
                  <a:latin typeface="Verdana"/>
                  <a:cs typeface="Verdana"/>
                </a:rPr>
                <a:t>Health </a:t>
              </a:r>
            </a:p>
            <a:p>
              <a:pPr>
                <a:lnSpc>
                  <a:spcPts val="1680"/>
                </a:lnSpc>
              </a:pPr>
              <a:r>
                <a:rPr lang="en-US" sz="1400" dirty="0">
                  <a:solidFill>
                    <a:schemeClr val="bg1"/>
                  </a:solidFill>
                  <a:latin typeface="Verdana"/>
                  <a:cs typeface="Verdana"/>
                </a:rPr>
                <a:t>Insurance</a:t>
              </a:r>
            </a:p>
            <a:p>
              <a:pPr>
                <a:lnSpc>
                  <a:spcPts val="1680"/>
                </a:lnSpc>
              </a:pPr>
              <a:r>
                <a:rPr lang="en-US" sz="1400" dirty="0">
                  <a:solidFill>
                    <a:schemeClr val="bg1"/>
                  </a:solidFill>
                  <a:latin typeface="Verdana"/>
                  <a:cs typeface="Verdana"/>
                </a:rPr>
                <a:t>Provider</a:t>
              </a:r>
            </a:p>
          </p:txBody>
        </p:sp>
      </p:grpSp>
      <p:pic>
        <p:nvPicPr>
          <p:cNvPr id="11" name="Picture 10" descr="dreamstime_l_35801878.jpg"/>
          <p:cNvPicPr>
            <a:picLocks noChangeAspect="1"/>
          </p:cNvPicPr>
          <p:nvPr/>
        </p:nvPicPr>
        <p:blipFill rotWithShape="1">
          <a:blip r:embed="rId5">
            <a:extLst>
              <a:ext uri="{28A0092B-C50C-407E-A947-70E740481C1C}">
                <a14:useLocalDpi xmlns:a14="http://schemas.microsoft.com/office/drawing/2010/main" val="0"/>
              </a:ext>
            </a:extLst>
          </a:blip>
          <a:srcRect l="51688" t="259" r="2153"/>
          <a:stretch/>
        </p:blipFill>
        <p:spPr>
          <a:xfrm flipH="1">
            <a:off x="-11" y="0"/>
            <a:ext cx="4538141" cy="6536266"/>
          </a:xfrm>
          <a:prstGeom prst="rect">
            <a:avLst/>
          </a:prstGeom>
        </p:spPr>
      </p:pic>
    </p:spTree>
    <p:extLst>
      <p:ext uri="{BB962C8B-B14F-4D97-AF65-F5344CB8AC3E}">
        <p14:creationId xmlns:p14="http://schemas.microsoft.com/office/powerpoint/2010/main" val="106394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21686" y="4597400"/>
            <a:ext cx="997372" cy="4383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74C8D"/>
                </a:solidFill>
                <a:latin typeface="Verdana"/>
                <a:cs typeface="Verdana"/>
              </a:rPr>
              <a:t>Part B</a:t>
            </a:r>
          </a:p>
        </p:txBody>
      </p:sp>
      <p:sp>
        <p:nvSpPr>
          <p:cNvPr id="9" name="Title 1"/>
          <p:cNvSpPr txBox="1">
            <a:spLocks/>
          </p:cNvSpPr>
          <p:nvPr/>
        </p:nvSpPr>
        <p:spPr>
          <a:xfrm>
            <a:off x="1202460" y="4648200"/>
            <a:ext cx="997372" cy="34949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74C8D"/>
                </a:solidFill>
                <a:latin typeface="Verdana"/>
                <a:cs typeface="Verdana"/>
              </a:rPr>
              <a:t>Part A</a:t>
            </a:r>
          </a:p>
        </p:txBody>
      </p:sp>
      <p:pic>
        <p:nvPicPr>
          <p:cNvPr id="10" name="Picture 9" descr="start butt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316" y="2351094"/>
            <a:ext cx="689530" cy="889131"/>
          </a:xfrm>
          <a:prstGeom prst="rect">
            <a:avLst/>
          </a:prstGeom>
        </p:spPr>
      </p:pic>
      <p:pic>
        <p:nvPicPr>
          <p:cNvPr id="11" name="Picture 10" descr="pg 20 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984" y="319671"/>
            <a:ext cx="1971931" cy="1959477"/>
          </a:xfrm>
          <a:prstGeom prst="rect">
            <a:avLst/>
          </a:prstGeom>
        </p:spPr>
      </p:pic>
      <p:pic>
        <p:nvPicPr>
          <p:cNvPr id="12" name="Picture 11" descr="bd month.eps"/>
          <p:cNvPicPr>
            <a:picLocks noChangeAspect="1"/>
          </p:cNvPicPr>
          <p:nvPr/>
        </p:nvPicPr>
        <p:blipFill rotWithShape="1">
          <a:blip r:embed="rId5">
            <a:extLst>
              <a:ext uri="{28A0092B-C50C-407E-A947-70E740481C1C}">
                <a14:useLocalDpi xmlns:a14="http://schemas.microsoft.com/office/drawing/2010/main" val="0"/>
              </a:ext>
            </a:extLst>
          </a:blip>
          <a:srcRect b="-5281"/>
          <a:stretch/>
        </p:blipFill>
        <p:spPr>
          <a:xfrm>
            <a:off x="792162" y="3281219"/>
            <a:ext cx="7539037" cy="1434713"/>
          </a:xfrm>
          <a:prstGeom prst="rect">
            <a:avLst/>
          </a:prstGeom>
        </p:spPr>
      </p:pic>
      <p:pic>
        <p:nvPicPr>
          <p:cNvPr id="13" name="Picture 12" descr="doctor.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354" y="5084324"/>
            <a:ext cx="827756" cy="1327264"/>
          </a:xfrm>
          <a:prstGeom prst="rect">
            <a:avLst/>
          </a:prstGeom>
        </p:spPr>
      </p:pic>
      <p:pic>
        <p:nvPicPr>
          <p:cNvPr id="14" name="Picture 13" descr="Hospital Icon.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004" y="5035796"/>
            <a:ext cx="1011251" cy="1131005"/>
          </a:xfrm>
          <a:prstGeom prst="rect">
            <a:avLst/>
          </a:prstGeom>
        </p:spPr>
      </p:pic>
    </p:spTree>
    <p:extLst>
      <p:ext uri="{BB962C8B-B14F-4D97-AF65-F5344CB8AC3E}">
        <p14:creationId xmlns:p14="http://schemas.microsoft.com/office/powerpoint/2010/main" val="429306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254" y="1892687"/>
            <a:ext cx="1035580" cy="660865"/>
          </a:xfrm>
          <a:prstGeom prst="rect">
            <a:avLst/>
          </a:prstGeom>
          <a:noFill/>
        </p:spPr>
        <p:txBody>
          <a:bodyPr wrap="square" rtlCol="0">
            <a:spAutoFit/>
          </a:bodyPr>
          <a:lstStyle/>
          <a:p>
            <a:pPr>
              <a:lnSpc>
                <a:spcPts val="1480"/>
              </a:lnSpc>
            </a:pPr>
            <a:r>
              <a:rPr lang="en-US" sz="1200" dirty="0">
                <a:solidFill>
                  <a:srgbClr val="272727"/>
                </a:solidFill>
                <a:latin typeface="Verdana"/>
                <a:cs typeface="Verdana"/>
              </a:rPr>
              <a:t>Initial</a:t>
            </a:r>
          </a:p>
          <a:p>
            <a:pPr>
              <a:lnSpc>
                <a:spcPts val="1480"/>
              </a:lnSpc>
            </a:pPr>
            <a:r>
              <a:rPr lang="en-US" sz="1200" dirty="0">
                <a:solidFill>
                  <a:srgbClr val="272727"/>
                </a:solidFill>
                <a:latin typeface="Verdana"/>
                <a:cs typeface="Verdana"/>
              </a:rPr>
              <a:t>Enrollment</a:t>
            </a:r>
          </a:p>
          <a:p>
            <a:pPr>
              <a:lnSpc>
                <a:spcPts val="1480"/>
              </a:lnSpc>
            </a:pPr>
            <a:r>
              <a:rPr lang="en-US" sz="1200" dirty="0">
                <a:solidFill>
                  <a:srgbClr val="272727"/>
                </a:solidFill>
                <a:latin typeface="Verdana"/>
                <a:cs typeface="Verdana"/>
              </a:rPr>
              <a:t>Period</a:t>
            </a:r>
          </a:p>
        </p:txBody>
      </p:sp>
      <p:sp>
        <p:nvSpPr>
          <p:cNvPr id="5" name="TextBox 4"/>
          <p:cNvSpPr txBox="1"/>
          <p:nvPr/>
        </p:nvSpPr>
        <p:spPr>
          <a:xfrm>
            <a:off x="485254" y="2663152"/>
            <a:ext cx="1035580" cy="471069"/>
          </a:xfrm>
          <a:prstGeom prst="rect">
            <a:avLst/>
          </a:prstGeom>
          <a:noFill/>
        </p:spPr>
        <p:txBody>
          <a:bodyPr wrap="square" rtlCol="0">
            <a:spAutoFit/>
          </a:bodyPr>
          <a:lstStyle/>
          <a:p>
            <a:pPr>
              <a:lnSpc>
                <a:spcPts val="1480"/>
              </a:lnSpc>
            </a:pPr>
            <a:r>
              <a:rPr lang="en-US" sz="1200" dirty="0">
                <a:solidFill>
                  <a:srgbClr val="272727"/>
                </a:solidFill>
                <a:latin typeface="Verdana"/>
                <a:cs typeface="Verdana"/>
              </a:rPr>
              <a:t>Month of</a:t>
            </a:r>
          </a:p>
          <a:p>
            <a:pPr>
              <a:lnSpc>
                <a:spcPts val="1480"/>
              </a:lnSpc>
            </a:pPr>
            <a:r>
              <a:rPr lang="en-US" sz="1200" dirty="0">
                <a:solidFill>
                  <a:srgbClr val="272727"/>
                </a:solidFill>
                <a:latin typeface="Verdana"/>
                <a:cs typeface="Verdana"/>
              </a:rPr>
              <a:t>Enrollment</a:t>
            </a:r>
          </a:p>
        </p:txBody>
      </p:sp>
      <p:sp>
        <p:nvSpPr>
          <p:cNvPr id="6" name="TextBox 5"/>
          <p:cNvSpPr txBox="1"/>
          <p:nvPr/>
        </p:nvSpPr>
        <p:spPr>
          <a:xfrm>
            <a:off x="1628250" y="2764364"/>
            <a:ext cx="6796610" cy="369332"/>
          </a:xfrm>
          <a:prstGeom prst="rect">
            <a:avLst/>
          </a:prstGeom>
          <a:noFill/>
        </p:spPr>
        <p:txBody>
          <a:bodyPr wrap="square" rtlCol="0">
            <a:spAutoFit/>
          </a:bodyPr>
          <a:lstStyle/>
          <a:p>
            <a:pPr>
              <a:tabLst>
                <a:tab pos="287338" algn="ctr"/>
                <a:tab pos="1262063" algn="ctr"/>
                <a:tab pos="2176463" algn="ctr"/>
                <a:tab pos="3319463" algn="ctr"/>
                <a:tab pos="4462463" algn="ctr"/>
                <a:tab pos="5376863" algn="ctr"/>
                <a:tab pos="6291263" algn="ctr"/>
              </a:tabLst>
            </a:pPr>
            <a:r>
              <a:rPr lang="en-US" dirty="0">
                <a:solidFill>
                  <a:srgbClr val="164D8E"/>
                </a:solidFill>
                <a:latin typeface="Verdana"/>
                <a:cs typeface="Verdana"/>
              </a:rPr>
              <a:t>	Jan	Feb	March	April	May	June	July</a:t>
            </a:r>
          </a:p>
        </p:txBody>
      </p:sp>
      <p:sp>
        <p:nvSpPr>
          <p:cNvPr id="7" name="TextBox 6"/>
          <p:cNvSpPr txBox="1"/>
          <p:nvPr/>
        </p:nvSpPr>
        <p:spPr>
          <a:xfrm>
            <a:off x="485254" y="3365885"/>
            <a:ext cx="1035580" cy="476199"/>
          </a:xfrm>
          <a:prstGeom prst="rect">
            <a:avLst/>
          </a:prstGeom>
          <a:noFill/>
        </p:spPr>
        <p:txBody>
          <a:bodyPr wrap="square" rtlCol="0">
            <a:spAutoFit/>
          </a:bodyPr>
          <a:lstStyle/>
          <a:p>
            <a:pPr>
              <a:lnSpc>
                <a:spcPts val="1480"/>
              </a:lnSpc>
            </a:pPr>
            <a:r>
              <a:rPr lang="en-US" sz="1200" dirty="0">
                <a:solidFill>
                  <a:srgbClr val="272727"/>
                </a:solidFill>
                <a:latin typeface="Verdana"/>
                <a:cs typeface="Verdana"/>
              </a:rPr>
              <a:t>Coverage</a:t>
            </a:r>
          </a:p>
          <a:p>
            <a:pPr>
              <a:lnSpc>
                <a:spcPts val="1480"/>
              </a:lnSpc>
            </a:pPr>
            <a:r>
              <a:rPr lang="en-US" sz="1200" dirty="0">
                <a:solidFill>
                  <a:srgbClr val="272727"/>
                </a:solidFill>
                <a:latin typeface="Verdana"/>
                <a:cs typeface="Verdana"/>
              </a:rPr>
              <a:t>Begins</a:t>
            </a:r>
          </a:p>
        </p:txBody>
      </p:sp>
      <p:sp>
        <p:nvSpPr>
          <p:cNvPr id="8" name="Rectangle 7"/>
          <p:cNvSpPr/>
          <p:nvPr/>
        </p:nvSpPr>
        <p:spPr>
          <a:xfrm>
            <a:off x="1639892" y="3365885"/>
            <a:ext cx="2621492" cy="476199"/>
          </a:xfrm>
          <a:prstGeom prst="rect">
            <a:avLst/>
          </a:prstGeom>
          <a:solidFill>
            <a:srgbClr val="164D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4C8D"/>
              </a:solidFill>
            </a:endParaRPr>
          </a:p>
        </p:txBody>
      </p:sp>
      <p:sp>
        <p:nvSpPr>
          <p:cNvPr id="9" name="Rectangle 8"/>
          <p:cNvSpPr/>
          <p:nvPr/>
        </p:nvSpPr>
        <p:spPr>
          <a:xfrm>
            <a:off x="4622277" y="3365885"/>
            <a:ext cx="813328" cy="476199"/>
          </a:xfrm>
          <a:prstGeom prst="rect">
            <a:avLst/>
          </a:prstGeom>
          <a:solidFill>
            <a:srgbClr val="164D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4C8D"/>
              </a:solidFill>
            </a:endParaRPr>
          </a:p>
        </p:txBody>
      </p:sp>
      <p:sp>
        <p:nvSpPr>
          <p:cNvPr id="10" name="Rectangle 9"/>
          <p:cNvSpPr/>
          <p:nvPr/>
        </p:nvSpPr>
        <p:spPr>
          <a:xfrm>
            <a:off x="5768980" y="3365885"/>
            <a:ext cx="2655880" cy="476199"/>
          </a:xfrm>
          <a:prstGeom prst="rect">
            <a:avLst/>
          </a:prstGeom>
          <a:solidFill>
            <a:srgbClr val="164D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74C8D"/>
              </a:solidFill>
            </a:endParaRPr>
          </a:p>
        </p:txBody>
      </p:sp>
      <p:sp>
        <p:nvSpPr>
          <p:cNvPr id="11" name="TextBox 10"/>
          <p:cNvSpPr txBox="1"/>
          <p:nvPr/>
        </p:nvSpPr>
        <p:spPr>
          <a:xfrm>
            <a:off x="1628249" y="3399750"/>
            <a:ext cx="6971985" cy="307777"/>
          </a:xfrm>
          <a:prstGeom prst="rect">
            <a:avLst/>
          </a:prstGeom>
          <a:noFill/>
        </p:spPr>
        <p:txBody>
          <a:bodyPr wrap="square" rtlCol="0">
            <a:spAutoFit/>
          </a:bodyPr>
          <a:lstStyle/>
          <a:p>
            <a:pPr>
              <a:tabLst>
                <a:tab pos="287338" algn="ctr"/>
                <a:tab pos="1262063" algn="ctr"/>
                <a:tab pos="2176463" algn="ctr"/>
                <a:tab pos="3319463" algn="ctr"/>
                <a:tab pos="4462463" algn="ctr"/>
                <a:tab pos="5376863" algn="ctr"/>
                <a:tab pos="6291263" algn="ctr"/>
              </a:tabLst>
            </a:pPr>
            <a:r>
              <a:rPr lang="en-US" sz="1400" dirty="0">
                <a:solidFill>
                  <a:schemeClr val="bg1"/>
                </a:solidFill>
                <a:latin typeface="Verdana"/>
                <a:cs typeface="Verdana"/>
              </a:rPr>
              <a:t>Apr 1st	Apr 1st	Apr 1st	May 1st	 June 1st	July 1st	Aug 1st</a:t>
            </a:r>
          </a:p>
        </p:txBody>
      </p:sp>
      <p:sp>
        <p:nvSpPr>
          <p:cNvPr id="12" name="Oval 11"/>
          <p:cNvSpPr/>
          <p:nvPr/>
        </p:nvSpPr>
        <p:spPr>
          <a:xfrm>
            <a:off x="4298557" y="2507879"/>
            <a:ext cx="4453466" cy="1848218"/>
          </a:xfrm>
          <a:prstGeom prst="ellipse">
            <a:avLst/>
          </a:prstGeom>
          <a:noFill/>
          <a:ln w="57150" cmpd="sng">
            <a:solidFill>
              <a:srgbClr val="C402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1st-7th month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782" y="1670319"/>
            <a:ext cx="6805078" cy="798250"/>
          </a:xfrm>
          <a:prstGeom prst="rect">
            <a:avLst/>
          </a:prstGeom>
        </p:spPr>
      </p:pic>
    </p:spTree>
    <p:extLst>
      <p:ext uri="{BB962C8B-B14F-4D97-AF65-F5344CB8AC3E}">
        <p14:creationId xmlns:p14="http://schemas.microsoft.com/office/powerpoint/2010/main" val="351034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7713" y="3582061"/>
            <a:ext cx="5891567" cy="20002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272727"/>
                </a:solidFill>
                <a:latin typeface="Verdana"/>
                <a:cs typeface="Verdana"/>
              </a:rPr>
              <a:t>Enroll any time you are covered</a:t>
            </a:r>
          </a:p>
          <a:p>
            <a:r>
              <a:rPr lang="en-US" sz="2400" dirty="0">
                <a:solidFill>
                  <a:srgbClr val="272727"/>
                </a:solidFill>
                <a:latin typeface="Verdana"/>
                <a:cs typeface="Verdana"/>
              </a:rPr>
              <a:t> by employer’s or union’s plan</a:t>
            </a:r>
          </a:p>
        </p:txBody>
      </p:sp>
      <p:pic>
        <p:nvPicPr>
          <p:cNvPr id="4" name="Picture 3"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2983544"/>
            <a:ext cx="6332808" cy="1003715"/>
          </a:xfrm>
          <a:prstGeom prst="rect">
            <a:avLst/>
          </a:prstGeom>
        </p:spPr>
      </p:pic>
      <p:sp>
        <p:nvSpPr>
          <p:cNvPr id="5" name="Title 1"/>
          <p:cNvSpPr txBox="1">
            <a:spLocks/>
          </p:cNvSpPr>
          <p:nvPr/>
        </p:nvSpPr>
        <p:spPr>
          <a:xfrm>
            <a:off x="1626217" y="2830360"/>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Special Enrollment Period</a:t>
            </a:r>
          </a:p>
        </p:txBody>
      </p:sp>
      <p:sp>
        <p:nvSpPr>
          <p:cNvPr id="6" name="Title 1"/>
          <p:cNvSpPr txBox="1">
            <a:spLocks/>
          </p:cNvSpPr>
          <p:nvPr/>
        </p:nvSpPr>
        <p:spPr>
          <a:xfrm>
            <a:off x="2874763" y="1934626"/>
            <a:ext cx="3602231" cy="102815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272727"/>
                </a:solidFill>
                <a:latin typeface="Verdana"/>
                <a:cs typeface="Verdana"/>
              </a:rPr>
              <a:t>[ Still Working and Turning 65 ]</a:t>
            </a:r>
          </a:p>
        </p:txBody>
      </p:sp>
      <p:pic>
        <p:nvPicPr>
          <p:cNvPr id="7" name="Picture 6" descr="pg 26 woman.jpg"/>
          <p:cNvPicPr>
            <a:picLocks noChangeAspect="1"/>
          </p:cNvPicPr>
          <p:nvPr/>
        </p:nvPicPr>
        <p:blipFill rotWithShape="1">
          <a:blip r:embed="rId4">
            <a:extLst>
              <a:ext uri="{28A0092B-C50C-407E-A947-70E740481C1C}">
                <a14:useLocalDpi xmlns:a14="http://schemas.microsoft.com/office/drawing/2010/main" val="0"/>
              </a:ext>
            </a:extLst>
          </a:blip>
          <a:srcRect r="24122" b="43086"/>
          <a:stretch/>
        </p:blipFill>
        <p:spPr>
          <a:xfrm>
            <a:off x="4685780" y="562192"/>
            <a:ext cx="1638820" cy="1679548"/>
          </a:xfrm>
          <a:prstGeom prst="rect">
            <a:avLst/>
          </a:prstGeom>
        </p:spPr>
      </p:pic>
      <p:pic>
        <p:nvPicPr>
          <p:cNvPr id="8" name="Picture 7" descr="pg 26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750" y="487935"/>
            <a:ext cx="1821744" cy="1819656"/>
          </a:xfrm>
          <a:prstGeom prst="rect">
            <a:avLst/>
          </a:prstGeom>
        </p:spPr>
      </p:pic>
    </p:spTree>
    <p:extLst>
      <p:ext uri="{BB962C8B-B14F-4D97-AF65-F5344CB8AC3E}">
        <p14:creationId xmlns:p14="http://schemas.microsoft.com/office/powerpoint/2010/main" val="206043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2987648"/>
            <a:ext cx="6332808" cy="1003715"/>
          </a:xfrm>
          <a:prstGeom prst="rect">
            <a:avLst/>
          </a:prstGeom>
        </p:spPr>
      </p:pic>
      <p:sp>
        <p:nvSpPr>
          <p:cNvPr id="10" name="Title 1"/>
          <p:cNvSpPr txBox="1">
            <a:spLocks/>
          </p:cNvSpPr>
          <p:nvPr/>
        </p:nvSpPr>
        <p:spPr>
          <a:xfrm>
            <a:off x="1626217" y="2834464"/>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Special Enrollment Period</a:t>
            </a:r>
          </a:p>
        </p:txBody>
      </p:sp>
      <p:sp>
        <p:nvSpPr>
          <p:cNvPr id="11" name="Title 1"/>
          <p:cNvSpPr txBox="1">
            <a:spLocks/>
          </p:cNvSpPr>
          <p:nvPr/>
        </p:nvSpPr>
        <p:spPr>
          <a:xfrm>
            <a:off x="1278403" y="4308864"/>
            <a:ext cx="6587194"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272727"/>
                </a:solidFill>
                <a:latin typeface="Verdana"/>
                <a:cs typeface="Verdana"/>
              </a:rPr>
              <a:t>COBRA and retiree health plans </a:t>
            </a:r>
          </a:p>
          <a:p>
            <a:r>
              <a:rPr lang="en-US" sz="2400" dirty="0">
                <a:solidFill>
                  <a:srgbClr val="272727"/>
                </a:solidFill>
                <a:latin typeface="Verdana"/>
                <a:cs typeface="Verdana"/>
              </a:rPr>
              <a:t>do not qualify</a:t>
            </a:r>
          </a:p>
        </p:txBody>
      </p:sp>
      <p:cxnSp>
        <p:nvCxnSpPr>
          <p:cNvPr id="12" name="Straight Connector 11"/>
          <p:cNvCxnSpPr/>
          <p:nvPr/>
        </p:nvCxnSpPr>
        <p:spPr>
          <a:xfrm>
            <a:off x="1416538" y="2736892"/>
            <a:ext cx="6023092" cy="1242486"/>
          </a:xfrm>
          <a:prstGeom prst="line">
            <a:avLst/>
          </a:prstGeom>
          <a:ln w="57150" cmpd="sng">
            <a:solidFill>
              <a:srgbClr val="E3173E"/>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494692" y="2736892"/>
            <a:ext cx="6023092" cy="1192607"/>
          </a:xfrm>
          <a:prstGeom prst="line">
            <a:avLst/>
          </a:prstGeom>
          <a:ln w="57150" cmpd="sng">
            <a:solidFill>
              <a:srgbClr val="E3173E"/>
            </a:solidFill>
          </a:ln>
        </p:spPr>
        <p:style>
          <a:lnRef idx="2">
            <a:schemeClr val="accent1"/>
          </a:lnRef>
          <a:fillRef idx="0">
            <a:schemeClr val="accent1"/>
          </a:fillRef>
          <a:effectRef idx="1">
            <a:schemeClr val="accent1"/>
          </a:effectRef>
          <a:fontRef idx="minor">
            <a:schemeClr val="tx1"/>
          </a:fontRef>
        </p:style>
      </p:cxnSp>
      <p:pic>
        <p:nvPicPr>
          <p:cNvPr id="7" name="Picture 6" descr="pg 26 woman.jpg"/>
          <p:cNvPicPr>
            <a:picLocks noChangeAspect="1"/>
          </p:cNvPicPr>
          <p:nvPr/>
        </p:nvPicPr>
        <p:blipFill rotWithShape="1">
          <a:blip r:embed="rId4">
            <a:extLst>
              <a:ext uri="{28A0092B-C50C-407E-A947-70E740481C1C}">
                <a14:useLocalDpi xmlns:a14="http://schemas.microsoft.com/office/drawing/2010/main" val="0"/>
              </a:ext>
            </a:extLst>
          </a:blip>
          <a:srcRect r="24122" b="43086"/>
          <a:stretch/>
        </p:blipFill>
        <p:spPr>
          <a:xfrm>
            <a:off x="4685780" y="562192"/>
            <a:ext cx="1638820" cy="1679548"/>
          </a:xfrm>
          <a:prstGeom prst="rect">
            <a:avLst/>
          </a:prstGeom>
        </p:spPr>
      </p:pic>
      <p:pic>
        <p:nvPicPr>
          <p:cNvPr id="8" name="Picture 7" descr="pg 26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750" y="487935"/>
            <a:ext cx="1821744" cy="1819656"/>
          </a:xfrm>
          <a:prstGeom prst="rect">
            <a:avLst/>
          </a:prstGeom>
        </p:spPr>
      </p:pic>
    </p:spTree>
    <p:extLst>
      <p:ext uri="{BB962C8B-B14F-4D97-AF65-F5344CB8AC3E}">
        <p14:creationId xmlns:p14="http://schemas.microsoft.com/office/powerpoint/2010/main" val="130654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2568548"/>
            <a:ext cx="6332808" cy="1003715"/>
          </a:xfrm>
          <a:prstGeom prst="rect">
            <a:avLst/>
          </a:prstGeom>
        </p:spPr>
      </p:pic>
      <p:sp>
        <p:nvSpPr>
          <p:cNvPr id="14" name="Title 1"/>
          <p:cNvSpPr txBox="1">
            <a:spLocks/>
          </p:cNvSpPr>
          <p:nvPr/>
        </p:nvSpPr>
        <p:spPr>
          <a:xfrm>
            <a:off x="1626217" y="2431916"/>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General Enrollment Period</a:t>
            </a:r>
          </a:p>
        </p:txBody>
      </p:sp>
      <p:sp>
        <p:nvSpPr>
          <p:cNvPr id="16" name="Title 1"/>
          <p:cNvSpPr txBox="1">
            <a:spLocks/>
          </p:cNvSpPr>
          <p:nvPr/>
        </p:nvSpPr>
        <p:spPr>
          <a:xfrm>
            <a:off x="1379686" y="5410868"/>
            <a:ext cx="2902040" cy="32951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272727"/>
                </a:solidFill>
                <a:latin typeface="Verdana"/>
                <a:cs typeface="Verdana"/>
              </a:rPr>
              <a:t>Sign up</a:t>
            </a:r>
          </a:p>
        </p:txBody>
      </p:sp>
      <p:pic>
        <p:nvPicPr>
          <p:cNvPr id="21" name="Picture 20" descr="pg 28 wo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2085" y="526462"/>
            <a:ext cx="1992715" cy="1933053"/>
          </a:xfrm>
          <a:prstGeom prst="rect">
            <a:avLst/>
          </a:prstGeom>
        </p:spPr>
      </p:pic>
      <p:pic>
        <p:nvPicPr>
          <p:cNvPr id="22" name="Picture 21" descr="pg 28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088" y="538413"/>
            <a:ext cx="1941512" cy="1907047"/>
          </a:xfrm>
          <a:prstGeom prst="rect">
            <a:avLst/>
          </a:prstGeom>
        </p:spPr>
      </p:pic>
      <p:pic>
        <p:nvPicPr>
          <p:cNvPr id="2" name="Picture 1" descr="Calendar.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686" y="3926115"/>
            <a:ext cx="3060700" cy="1460500"/>
          </a:xfrm>
          <a:prstGeom prst="rect">
            <a:avLst/>
          </a:prstGeom>
        </p:spPr>
      </p:pic>
    </p:spTree>
    <p:extLst>
      <p:ext uri="{BB962C8B-B14F-4D97-AF65-F5344CB8AC3E}">
        <p14:creationId xmlns:p14="http://schemas.microsoft.com/office/powerpoint/2010/main" val="39488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L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916" y="3944257"/>
            <a:ext cx="1054334" cy="1038598"/>
          </a:xfrm>
          <a:prstGeom prst="rect">
            <a:avLst/>
          </a:prstGeom>
        </p:spPr>
      </p:pic>
      <p:pic>
        <p:nvPicPr>
          <p:cNvPr id="13" name="Picture 12" descr="New 101 Icons again round med adv.eps"/>
          <p:cNvPicPr>
            <a:picLocks noChangeAspect="1"/>
          </p:cNvPicPr>
          <p:nvPr/>
        </p:nvPicPr>
        <p:blipFill rotWithShape="1">
          <a:blip r:embed="rId4">
            <a:extLst>
              <a:ext uri="{28A0092B-C50C-407E-A947-70E740481C1C}">
                <a14:useLocalDpi xmlns:a14="http://schemas.microsoft.com/office/drawing/2010/main" val="0"/>
              </a:ext>
            </a:extLst>
          </a:blip>
          <a:srcRect l="-1596" r="23278" b="69906"/>
          <a:stretch/>
        </p:blipFill>
        <p:spPr>
          <a:xfrm>
            <a:off x="1303763" y="2568548"/>
            <a:ext cx="6332808" cy="1003715"/>
          </a:xfrm>
          <a:prstGeom prst="rect">
            <a:avLst/>
          </a:prstGeom>
        </p:spPr>
      </p:pic>
      <p:sp>
        <p:nvSpPr>
          <p:cNvPr id="14" name="Title 1"/>
          <p:cNvSpPr txBox="1">
            <a:spLocks/>
          </p:cNvSpPr>
          <p:nvPr/>
        </p:nvSpPr>
        <p:spPr>
          <a:xfrm>
            <a:off x="1626217" y="2431916"/>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General Enrollment Period</a:t>
            </a:r>
          </a:p>
        </p:txBody>
      </p:sp>
      <p:sp>
        <p:nvSpPr>
          <p:cNvPr id="16" name="Title 1"/>
          <p:cNvSpPr txBox="1">
            <a:spLocks/>
          </p:cNvSpPr>
          <p:nvPr/>
        </p:nvSpPr>
        <p:spPr>
          <a:xfrm>
            <a:off x="1379686" y="5388907"/>
            <a:ext cx="2902040" cy="3952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74C8D"/>
                </a:solidFill>
                <a:latin typeface="Verdana"/>
                <a:cs typeface="Verdana"/>
              </a:rPr>
              <a:t>Sign up</a:t>
            </a:r>
          </a:p>
        </p:txBody>
      </p:sp>
      <p:pic>
        <p:nvPicPr>
          <p:cNvPr id="18" name="Picture 17" descr="start button.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700" y="3374501"/>
            <a:ext cx="480235" cy="619250"/>
          </a:xfrm>
          <a:prstGeom prst="rect">
            <a:avLst/>
          </a:prstGeom>
        </p:spPr>
      </p:pic>
      <p:pic>
        <p:nvPicPr>
          <p:cNvPr id="21" name="Picture 20" descr="pg 28 woma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085" y="526462"/>
            <a:ext cx="1992715" cy="1933053"/>
          </a:xfrm>
          <a:prstGeom prst="rect">
            <a:avLst/>
          </a:prstGeom>
        </p:spPr>
      </p:pic>
      <p:pic>
        <p:nvPicPr>
          <p:cNvPr id="22" name="Picture 21" descr="pg 28 m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088" y="538413"/>
            <a:ext cx="1941512" cy="1907047"/>
          </a:xfrm>
          <a:prstGeom prst="rect">
            <a:avLst/>
          </a:prstGeom>
        </p:spPr>
      </p:pic>
      <p:sp>
        <p:nvSpPr>
          <p:cNvPr id="23" name="Title 1"/>
          <p:cNvSpPr txBox="1">
            <a:spLocks/>
          </p:cNvSpPr>
          <p:nvPr/>
        </p:nvSpPr>
        <p:spPr>
          <a:xfrm>
            <a:off x="4423833" y="5291217"/>
            <a:ext cx="2104815" cy="8927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E3173E"/>
                </a:solidFill>
                <a:latin typeface="Verdana"/>
                <a:cs typeface="Verdana"/>
              </a:rPr>
              <a:t>No coverage</a:t>
            </a:r>
          </a:p>
          <a:p>
            <a:endParaRPr lang="en-US" sz="1800" dirty="0">
              <a:solidFill>
                <a:srgbClr val="CE1621"/>
              </a:solidFill>
              <a:latin typeface="Verdana"/>
              <a:cs typeface="Verdana"/>
            </a:endParaRPr>
          </a:p>
        </p:txBody>
      </p:sp>
      <p:pic>
        <p:nvPicPr>
          <p:cNvPr id="24" name="Picture 23" descr="Calendar.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9686" y="3944257"/>
            <a:ext cx="3060700" cy="1460500"/>
          </a:xfrm>
          <a:prstGeom prst="rect">
            <a:avLst/>
          </a:prstGeom>
        </p:spPr>
      </p:pic>
      <p:pic>
        <p:nvPicPr>
          <p:cNvPr id="4" name="Picture 3" descr="3 month gap.eps"/>
          <p:cNvPicPr>
            <a:picLocks noChangeAspect="1"/>
          </p:cNvPicPr>
          <p:nvPr/>
        </p:nvPicPr>
        <p:blipFill rotWithShape="1">
          <a:blip r:embed="rId9">
            <a:extLst>
              <a:ext uri="{28A0092B-C50C-407E-A947-70E740481C1C}">
                <a14:useLocalDpi xmlns:a14="http://schemas.microsoft.com/office/drawing/2010/main" val="0"/>
              </a:ext>
            </a:extLst>
          </a:blip>
          <a:srcRect b="23163"/>
          <a:stretch/>
        </p:blipFill>
        <p:spPr>
          <a:xfrm>
            <a:off x="4369648" y="4322725"/>
            <a:ext cx="2197100" cy="731875"/>
          </a:xfrm>
          <a:prstGeom prst="rect">
            <a:avLst/>
          </a:prstGeom>
        </p:spPr>
      </p:pic>
      <p:pic>
        <p:nvPicPr>
          <p:cNvPr id="15" name="Picture 14" descr="3 month gap.eps"/>
          <p:cNvPicPr>
            <a:picLocks noChangeAspect="1"/>
          </p:cNvPicPr>
          <p:nvPr/>
        </p:nvPicPr>
        <p:blipFill rotWithShape="1">
          <a:blip r:embed="rId9">
            <a:extLst>
              <a:ext uri="{28A0092B-C50C-407E-A947-70E740481C1C}">
                <a14:useLocalDpi xmlns:a14="http://schemas.microsoft.com/office/drawing/2010/main" val="0"/>
              </a:ext>
            </a:extLst>
          </a:blip>
          <a:srcRect t="76837"/>
          <a:stretch/>
        </p:blipFill>
        <p:spPr>
          <a:xfrm>
            <a:off x="4369648" y="5181604"/>
            <a:ext cx="2197100" cy="220625"/>
          </a:xfrm>
          <a:prstGeom prst="rect">
            <a:avLst/>
          </a:prstGeom>
        </p:spPr>
      </p:pic>
    </p:spTree>
    <p:extLst>
      <p:ext uri="{BB962C8B-B14F-4D97-AF65-F5344CB8AC3E}">
        <p14:creationId xmlns:p14="http://schemas.microsoft.com/office/powerpoint/2010/main" val="41128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405367" y="2220757"/>
            <a:ext cx="6332808" cy="1003715"/>
          </a:xfrm>
          <a:prstGeom prst="rect">
            <a:avLst/>
          </a:prstGeom>
        </p:spPr>
      </p:pic>
      <p:sp>
        <p:nvSpPr>
          <p:cNvPr id="4" name="Title 1"/>
          <p:cNvSpPr txBox="1">
            <a:spLocks/>
          </p:cNvSpPr>
          <p:nvPr/>
        </p:nvSpPr>
        <p:spPr>
          <a:xfrm>
            <a:off x="2690074" y="2083908"/>
            <a:ext cx="392010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Verdana"/>
                <a:cs typeface="Verdana"/>
              </a:rPr>
              <a:t>Part C / Medicare Advantage</a:t>
            </a:r>
          </a:p>
        </p:txBody>
      </p:sp>
    </p:spTree>
    <p:extLst>
      <p:ext uri="{BB962C8B-B14F-4D97-AF65-F5344CB8AC3E}">
        <p14:creationId xmlns:p14="http://schemas.microsoft.com/office/powerpoint/2010/main" val="341643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995533"/>
            <a:ext cx="9144000" cy="4504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Initial Coverage Election Period (ICEP)</a:t>
            </a:r>
          </a:p>
        </p:txBody>
      </p:sp>
      <p:sp>
        <p:nvSpPr>
          <p:cNvPr id="6" name="Title 1"/>
          <p:cNvSpPr txBox="1">
            <a:spLocks/>
          </p:cNvSpPr>
          <p:nvPr/>
        </p:nvSpPr>
        <p:spPr>
          <a:xfrm>
            <a:off x="399888" y="295575"/>
            <a:ext cx="7931312"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2400" dirty="0">
                <a:solidFill>
                  <a:srgbClr val="164D8E"/>
                </a:solidFill>
                <a:latin typeface="Verdana"/>
                <a:cs typeface="Verdana"/>
              </a:rPr>
              <a:t>Initial Coverage Election Period (ICEP) for Part C</a:t>
            </a:r>
          </a:p>
        </p:txBody>
      </p:sp>
      <p:pic>
        <p:nvPicPr>
          <p:cNvPr id="7" name="Picture 6" descr="bd month.eps"/>
          <p:cNvPicPr>
            <a:picLocks noChangeAspect="1"/>
          </p:cNvPicPr>
          <p:nvPr/>
        </p:nvPicPr>
        <p:blipFill rotWithShape="1">
          <a:blip r:embed="rId3">
            <a:extLst>
              <a:ext uri="{28A0092B-C50C-407E-A947-70E740481C1C}">
                <a14:useLocalDpi xmlns:a14="http://schemas.microsoft.com/office/drawing/2010/main" val="0"/>
              </a:ext>
            </a:extLst>
          </a:blip>
          <a:srcRect b="25784"/>
          <a:stretch/>
        </p:blipFill>
        <p:spPr>
          <a:xfrm>
            <a:off x="792163" y="2799559"/>
            <a:ext cx="7539037" cy="1011381"/>
          </a:xfrm>
          <a:prstGeom prst="rect">
            <a:avLst/>
          </a:prstGeom>
        </p:spPr>
      </p:pic>
      <p:sp>
        <p:nvSpPr>
          <p:cNvPr id="8" name="TextBox 7"/>
          <p:cNvSpPr txBox="1"/>
          <p:nvPr/>
        </p:nvSpPr>
        <p:spPr>
          <a:xfrm>
            <a:off x="4083580" y="1751542"/>
            <a:ext cx="973666" cy="892552"/>
          </a:xfrm>
          <a:prstGeom prst="rect">
            <a:avLst/>
          </a:prstGeom>
          <a:noFill/>
        </p:spPr>
        <p:txBody>
          <a:bodyPr wrap="square" rtlCol="0">
            <a:spAutoFit/>
          </a:bodyPr>
          <a:lstStyle/>
          <a:p>
            <a:pPr algn="ctr"/>
            <a:r>
              <a:rPr lang="en-US" sz="5200" b="1" dirty="0">
                <a:solidFill>
                  <a:srgbClr val="E3173E"/>
                </a:solidFill>
              </a:rPr>
              <a:t>65</a:t>
            </a:r>
          </a:p>
        </p:txBody>
      </p:sp>
    </p:spTree>
    <p:extLst>
      <p:ext uri="{BB962C8B-B14F-4D97-AF65-F5344CB8AC3E}">
        <p14:creationId xmlns:p14="http://schemas.microsoft.com/office/powerpoint/2010/main" val="396792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9588" y="2630327"/>
            <a:ext cx="584543"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PT Sans"/>
                <a:cs typeface="PT Sans"/>
              </a:rPr>
              <a:t>?</a:t>
            </a:r>
          </a:p>
        </p:txBody>
      </p:sp>
      <p:pic>
        <p:nvPicPr>
          <p:cNvPr id="4" name="Picture 3" descr="start butt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83" y="2482538"/>
            <a:ext cx="689530" cy="889131"/>
          </a:xfrm>
          <a:prstGeom prst="rect">
            <a:avLst/>
          </a:prstGeom>
        </p:spPr>
      </p:pic>
      <p:grpSp>
        <p:nvGrpSpPr>
          <p:cNvPr id="6" name="Group 5"/>
          <p:cNvGrpSpPr/>
          <p:nvPr/>
        </p:nvGrpSpPr>
        <p:grpSpPr>
          <a:xfrm>
            <a:off x="738516" y="5249019"/>
            <a:ext cx="7626933" cy="502593"/>
            <a:chOff x="713115" y="5711887"/>
            <a:chExt cx="7626933" cy="502593"/>
          </a:xfrm>
        </p:grpSpPr>
        <p:sp>
          <p:nvSpPr>
            <p:cNvPr id="7" name="Rectangle 6"/>
            <p:cNvSpPr/>
            <p:nvPr/>
          </p:nvSpPr>
          <p:spPr>
            <a:xfrm>
              <a:off x="789844" y="5779806"/>
              <a:ext cx="7481960" cy="434674"/>
            </a:xfrm>
            <a:prstGeom prst="rect">
              <a:avLst/>
            </a:prstGeom>
            <a:noFill/>
            <a:ln w="57150" cmpd="sng">
              <a:solidFill>
                <a:srgbClr val="174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3115" y="5711887"/>
              <a:ext cx="7626933" cy="14262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itle 1"/>
          <p:cNvSpPr txBox="1">
            <a:spLocks/>
          </p:cNvSpPr>
          <p:nvPr/>
        </p:nvSpPr>
        <p:spPr>
          <a:xfrm>
            <a:off x="4583780" y="4284866"/>
            <a:ext cx="699421" cy="518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600" dirty="0">
                <a:solidFill>
                  <a:srgbClr val="272727"/>
                </a:solidFill>
                <a:latin typeface="Verdana"/>
                <a:cs typeface="Verdana"/>
              </a:rPr>
              <a:t>Part B</a:t>
            </a:r>
          </a:p>
        </p:txBody>
      </p:sp>
      <p:sp>
        <p:nvSpPr>
          <p:cNvPr id="12" name="Title 1"/>
          <p:cNvSpPr txBox="1">
            <a:spLocks/>
          </p:cNvSpPr>
          <p:nvPr/>
        </p:nvSpPr>
        <p:spPr>
          <a:xfrm>
            <a:off x="3869265" y="4284866"/>
            <a:ext cx="677431" cy="518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1600" dirty="0">
                <a:solidFill>
                  <a:srgbClr val="272727"/>
                </a:solidFill>
                <a:latin typeface="Verdana"/>
                <a:cs typeface="Verdana"/>
              </a:rPr>
              <a:t>Part A</a:t>
            </a:r>
          </a:p>
        </p:txBody>
      </p:sp>
      <p:pic>
        <p:nvPicPr>
          <p:cNvPr id="15" name="Picture 14" descr="pg 35 wo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407" y="389577"/>
            <a:ext cx="2092961" cy="2092961"/>
          </a:xfrm>
          <a:prstGeom prst="rect">
            <a:avLst/>
          </a:prstGeom>
        </p:spPr>
      </p:pic>
      <p:pic>
        <p:nvPicPr>
          <p:cNvPr id="2" name="Picture 1" descr="ICEP 7 month.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29" y="3403595"/>
            <a:ext cx="7513637" cy="881365"/>
          </a:xfrm>
          <a:prstGeom prst="rect">
            <a:avLst/>
          </a:prstGeom>
        </p:spPr>
      </p:pic>
      <p:pic>
        <p:nvPicPr>
          <p:cNvPr id="18" name="Picture 17" descr="doctor.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418" y="4837780"/>
            <a:ext cx="594606" cy="953421"/>
          </a:xfrm>
          <a:prstGeom prst="rect">
            <a:avLst/>
          </a:prstGeom>
        </p:spPr>
      </p:pic>
      <p:pic>
        <p:nvPicPr>
          <p:cNvPr id="19" name="Picture 18" descr="Hospital Icon.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3476" y="4802921"/>
            <a:ext cx="726417" cy="812441"/>
          </a:xfrm>
          <a:prstGeom prst="rect">
            <a:avLst/>
          </a:prstGeom>
        </p:spPr>
      </p:pic>
    </p:spTree>
    <p:extLst>
      <p:ext uri="{BB962C8B-B14F-4D97-AF65-F5344CB8AC3E}">
        <p14:creationId xmlns:p14="http://schemas.microsoft.com/office/powerpoint/2010/main" val="70400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52655" y="244473"/>
            <a:ext cx="3724612" cy="1903662"/>
            <a:chOff x="-541020" y="1679448"/>
            <a:chExt cx="5535515" cy="2829221"/>
          </a:xfrm>
        </p:grpSpPr>
        <p:pic>
          <p:nvPicPr>
            <p:cNvPr id="4" name="Picture 3" descr="pg 36 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 y="1722797"/>
              <a:ext cx="3063240" cy="2785872"/>
            </a:xfrm>
            <a:prstGeom prst="rect">
              <a:avLst/>
            </a:prstGeom>
          </p:spPr>
        </p:pic>
        <p:pic>
          <p:nvPicPr>
            <p:cNvPr id="5" name="Picture 4" descr="pg 36 wo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455" y="1679448"/>
              <a:ext cx="2606040" cy="2737104"/>
            </a:xfrm>
            <a:prstGeom prst="rect">
              <a:avLst/>
            </a:prstGeom>
          </p:spPr>
        </p:pic>
      </p:grpSp>
      <p:pic>
        <p:nvPicPr>
          <p:cNvPr id="6" name="Picture 5" descr="New 101 Icons again round med adv.eps"/>
          <p:cNvPicPr>
            <a:picLocks noChangeAspect="1"/>
          </p:cNvPicPr>
          <p:nvPr/>
        </p:nvPicPr>
        <p:blipFill rotWithShape="1">
          <a:blip r:embed="rId5">
            <a:extLst>
              <a:ext uri="{28A0092B-C50C-407E-A947-70E740481C1C}">
                <a14:useLocalDpi xmlns:a14="http://schemas.microsoft.com/office/drawing/2010/main" val="0"/>
              </a:ext>
            </a:extLst>
          </a:blip>
          <a:srcRect l="-1596" r="23278" b="69906"/>
          <a:stretch/>
        </p:blipFill>
        <p:spPr>
          <a:xfrm>
            <a:off x="1379966" y="2718743"/>
            <a:ext cx="6332808" cy="1003715"/>
          </a:xfrm>
          <a:prstGeom prst="rect">
            <a:avLst/>
          </a:prstGeom>
        </p:spPr>
      </p:pic>
      <p:sp>
        <p:nvSpPr>
          <p:cNvPr id="7" name="Title 1"/>
          <p:cNvSpPr txBox="1">
            <a:spLocks/>
          </p:cNvSpPr>
          <p:nvPr/>
        </p:nvSpPr>
        <p:spPr>
          <a:xfrm>
            <a:off x="1560514" y="2582111"/>
            <a:ext cx="6076420"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Annual Election Period</a:t>
            </a:r>
          </a:p>
        </p:txBody>
      </p:sp>
      <p:sp>
        <p:nvSpPr>
          <p:cNvPr id="11" name="Title 1"/>
          <p:cNvSpPr txBox="1">
            <a:spLocks/>
          </p:cNvSpPr>
          <p:nvPr/>
        </p:nvSpPr>
        <p:spPr>
          <a:xfrm>
            <a:off x="1611316" y="5051071"/>
            <a:ext cx="5905500" cy="7638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272727"/>
                </a:solidFill>
                <a:latin typeface="Verdana"/>
                <a:cs typeface="Verdana"/>
              </a:rPr>
              <a:t>Sign up for Medicare Advantage Plan / Part C</a:t>
            </a:r>
          </a:p>
          <a:p>
            <a:r>
              <a:rPr lang="en-US" sz="1600" dirty="0">
                <a:solidFill>
                  <a:srgbClr val="272727"/>
                </a:solidFill>
                <a:latin typeface="Verdana"/>
                <a:cs typeface="Verdana"/>
              </a:rPr>
              <a:t>or switch from one Medicare Advantage Plan to another </a:t>
            </a:r>
          </a:p>
        </p:txBody>
      </p:sp>
      <p:sp>
        <p:nvSpPr>
          <p:cNvPr id="12" name="Title 1"/>
          <p:cNvSpPr txBox="1">
            <a:spLocks/>
          </p:cNvSpPr>
          <p:nvPr/>
        </p:nvSpPr>
        <p:spPr>
          <a:xfrm>
            <a:off x="3018703" y="1578684"/>
            <a:ext cx="3143078" cy="13883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272727"/>
                </a:solidFill>
                <a:latin typeface="Verdana"/>
                <a:cs typeface="Verdana"/>
              </a:rPr>
              <a:t>[ Already Enrolled ]</a:t>
            </a:r>
          </a:p>
        </p:txBody>
      </p:sp>
      <p:pic>
        <p:nvPicPr>
          <p:cNvPr id="10" name="Picture 9" descr="Calendar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529" y="3681806"/>
            <a:ext cx="2645998" cy="1308021"/>
          </a:xfrm>
          <a:prstGeom prst="rect">
            <a:avLst/>
          </a:prstGeom>
        </p:spPr>
      </p:pic>
    </p:spTree>
    <p:extLst>
      <p:ext uri="{BB962C8B-B14F-4D97-AF65-F5344CB8AC3E}">
        <p14:creationId xmlns:p14="http://schemas.microsoft.com/office/powerpoint/2010/main" val="209797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07" y="165786"/>
            <a:ext cx="8229600" cy="1143000"/>
          </a:xfrm>
        </p:spPr>
        <p:txBody>
          <a:bodyPr>
            <a:normAutofit/>
          </a:bodyPr>
          <a:lstStyle/>
          <a:p>
            <a:r>
              <a:rPr lang="en-US" dirty="0">
                <a:solidFill>
                  <a:srgbClr val="174C8D"/>
                </a:solidFill>
                <a:latin typeface="Verdana"/>
                <a:cs typeface="Verdana"/>
              </a:rPr>
              <a:t>Who Qualifies for Medicare? </a:t>
            </a:r>
          </a:p>
        </p:txBody>
      </p:sp>
      <p:sp>
        <p:nvSpPr>
          <p:cNvPr id="3" name="TextBox 2"/>
          <p:cNvSpPr txBox="1"/>
          <p:nvPr/>
        </p:nvSpPr>
        <p:spPr>
          <a:xfrm>
            <a:off x="788908" y="3849547"/>
            <a:ext cx="7711016" cy="1477328"/>
          </a:xfrm>
          <a:prstGeom prst="rect">
            <a:avLst/>
          </a:prstGeom>
          <a:noFill/>
        </p:spPr>
        <p:txBody>
          <a:bodyPr wrap="square" rtlCol="0">
            <a:spAutoFit/>
          </a:bodyPr>
          <a:lstStyle/>
          <a:p>
            <a:pPr marL="171450" indent="-171450">
              <a:buClr>
                <a:srgbClr val="272727"/>
              </a:buClr>
              <a:buFont typeface="Arial"/>
              <a:buChar char="•"/>
            </a:pPr>
            <a:r>
              <a:rPr lang="en-US" dirty="0">
                <a:solidFill>
                  <a:srgbClr val="272727"/>
                </a:solidFill>
                <a:latin typeface="Verdana"/>
                <a:cs typeface="Verdana"/>
              </a:rPr>
              <a:t>Individuals age 65+ who qualify</a:t>
            </a:r>
          </a:p>
          <a:p>
            <a:pPr marL="171450" lvl="0" indent="-171450">
              <a:buClr>
                <a:srgbClr val="272727"/>
              </a:buClr>
              <a:buFont typeface="Arial"/>
              <a:buChar char="•"/>
            </a:pPr>
            <a:endParaRPr lang="en-US" dirty="0">
              <a:solidFill>
                <a:srgbClr val="272727"/>
              </a:solidFill>
              <a:latin typeface="Verdana"/>
              <a:cs typeface="Verdana"/>
            </a:endParaRPr>
          </a:p>
          <a:p>
            <a:pPr marL="171450" lvl="0" indent="-171450">
              <a:buClr>
                <a:srgbClr val="272727"/>
              </a:buClr>
              <a:buFont typeface="Arial"/>
              <a:buChar char="•"/>
            </a:pPr>
            <a:r>
              <a:rPr lang="en-US" dirty="0">
                <a:solidFill>
                  <a:srgbClr val="272727"/>
                </a:solidFill>
                <a:latin typeface="Verdana"/>
                <a:cs typeface="Verdana"/>
              </a:rPr>
              <a:t>Individuals under age 65 with disabilities</a:t>
            </a:r>
          </a:p>
          <a:p>
            <a:pPr lvl="0">
              <a:buClr>
                <a:srgbClr val="272727"/>
              </a:buClr>
            </a:pPr>
            <a:endParaRPr lang="en-US" dirty="0">
              <a:solidFill>
                <a:srgbClr val="272727"/>
              </a:solidFill>
              <a:latin typeface="Verdana"/>
              <a:cs typeface="Verdana"/>
            </a:endParaRPr>
          </a:p>
          <a:p>
            <a:pPr marL="171450" lvl="0" indent="-171450">
              <a:buClr>
                <a:srgbClr val="272727"/>
              </a:buClr>
              <a:buFont typeface="Arial"/>
              <a:buChar char="•"/>
            </a:pPr>
            <a:r>
              <a:rPr lang="en-US" dirty="0">
                <a:solidFill>
                  <a:srgbClr val="272727"/>
                </a:solidFill>
                <a:latin typeface="Verdana"/>
                <a:cs typeface="Verdana"/>
              </a:rPr>
              <a:t>Individuals under age 65 with End-Stage Renal Disease (ESRD)</a:t>
            </a:r>
          </a:p>
        </p:txBody>
      </p:sp>
      <p:pic>
        <p:nvPicPr>
          <p:cNvPr id="4" name="Picture 3" descr="pg 28 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229" y="1521305"/>
            <a:ext cx="1992715" cy="1933053"/>
          </a:xfrm>
          <a:prstGeom prst="rect">
            <a:avLst/>
          </a:prstGeom>
        </p:spPr>
      </p:pic>
      <p:pic>
        <p:nvPicPr>
          <p:cNvPr id="5" name="Picture 4" descr="pg 28 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232" y="1533397"/>
            <a:ext cx="1941512" cy="1907047"/>
          </a:xfrm>
          <a:prstGeom prst="rect">
            <a:avLst/>
          </a:prstGeom>
        </p:spPr>
      </p:pic>
      <p:pic>
        <p:nvPicPr>
          <p:cNvPr id="6" name="Picture 5" descr="pg 26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3651" y="1417638"/>
            <a:ext cx="2039198" cy="2036861"/>
          </a:xfrm>
          <a:prstGeom prst="rect">
            <a:avLst/>
          </a:prstGeom>
        </p:spPr>
      </p:pic>
    </p:spTree>
    <p:extLst>
      <p:ext uri="{BB962C8B-B14F-4D97-AF65-F5344CB8AC3E}">
        <p14:creationId xmlns:p14="http://schemas.microsoft.com/office/powerpoint/2010/main" val="16213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3224844"/>
            <a:ext cx="6332808" cy="1003715"/>
          </a:xfrm>
          <a:prstGeom prst="rect">
            <a:avLst/>
          </a:prstGeom>
        </p:spPr>
      </p:pic>
      <p:sp>
        <p:nvSpPr>
          <p:cNvPr id="5" name="Title 1"/>
          <p:cNvSpPr txBox="1">
            <a:spLocks/>
          </p:cNvSpPr>
          <p:nvPr/>
        </p:nvSpPr>
        <p:spPr>
          <a:xfrm>
            <a:off x="1626217" y="3071660"/>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Special Enrollment Period</a:t>
            </a:r>
          </a:p>
        </p:txBody>
      </p:sp>
      <p:pic>
        <p:nvPicPr>
          <p:cNvPr id="6" name="Picture 5" descr="pg 26 woman.jpg"/>
          <p:cNvPicPr>
            <a:picLocks noChangeAspect="1"/>
          </p:cNvPicPr>
          <p:nvPr/>
        </p:nvPicPr>
        <p:blipFill rotWithShape="1">
          <a:blip r:embed="rId4">
            <a:extLst>
              <a:ext uri="{28A0092B-C50C-407E-A947-70E740481C1C}">
                <a14:useLocalDpi xmlns:a14="http://schemas.microsoft.com/office/drawing/2010/main" val="0"/>
              </a:ext>
            </a:extLst>
          </a:blip>
          <a:srcRect r="24122" b="43086"/>
          <a:stretch/>
        </p:blipFill>
        <p:spPr>
          <a:xfrm>
            <a:off x="4685780" y="803492"/>
            <a:ext cx="1638820" cy="1679548"/>
          </a:xfrm>
          <a:prstGeom prst="rect">
            <a:avLst/>
          </a:prstGeom>
        </p:spPr>
      </p:pic>
      <p:pic>
        <p:nvPicPr>
          <p:cNvPr id="7" name="Picture 6" descr="pg 26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750" y="729235"/>
            <a:ext cx="1821744" cy="1819656"/>
          </a:xfrm>
          <a:prstGeom prst="rect">
            <a:avLst/>
          </a:prstGeom>
        </p:spPr>
      </p:pic>
    </p:spTree>
    <p:extLst>
      <p:ext uri="{BB962C8B-B14F-4D97-AF65-F5344CB8AC3E}">
        <p14:creationId xmlns:p14="http://schemas.microsoft.com/office/powerpoint/2010/main" val="219819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03763" y="3224844"/>
            <a:ext cx="6332808" cy="1003715"/>
          </a:xfrm>
          <a:prstGeom prst="rect">
            <a:avLst/>
          </a:prstGeom>
        </p:spPr>
      </p:pic>
      <p:sp>
        <p:nvSpPr>
          <p:cNvPr id="5" name="Title 1"/>
          <p:cNvSpPr txBox="1">
            <a:spLocks/>
          </p:cNvSpPr>
          <p:nvPr/>
        </p:nvSpPr>
        <p:spPr>
          <a:xfrm>
            <a:off x="1626217" y="3071660"/>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Special Enrollment Period</a:t>
            </a:r>
          </a:p>
        </p:txBody>
      </p:sp>
      <p:pic>
        <p:nvPicPr>
          <p:cNvPr id="6" name="Picture 5" descr="pg 26 woman.jpg"/>
          <p:cNvPicPr>
            <a:picLocks noChangeAspect="1"/>
          </p:cNvPicPr>
          <p:nvPr/>
        </p:nvPicPr>
        <p:blipFill rotWithShape="1">
          <a:blip r:embed="rId4">
            <a:extLst>
              <a:ext uri="{28A0092B-C50C-407E-A947-70E740481C1C}">
                <a14:useLocalDpi xmlns:a14="http://schemas.microsoft.com/office/drawing/2010/main" val="0"/>
              </a:ext>
            </a:extLst>
          </a:blip>
          <a:srcRect r="24122" b="43086"/>
          <a:stretch/>
        </p:blipFill>
        <p:spPr>
          <a:xfrm>
            <a:off x="4685780" y="803492"/>
            <a:ext cx="1638820" cy="1679548"/>
          </a:xfrm>
          <a:prstGeom prst="rect">
            <a:avLst/>
          </a:prstGeom>
        </p:spPr>
      </p:pic>
      <p:pic>
        <p:nvPicPr>
          <p:cNvPr id="7" name="Picture 6" descr="pg 26 ma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750" y="729235"/>
            <a:ext cx="1821744" cy="1819656"/>
          </a:xfrm>
          <a:prstGeom prst="rect">
            <a:avLst/>
          </a:prstGeom>
        </p:spPr>
      </p:pic>
      <p:sp>
        <p:nvSpPr>
          <p:cNvPr id="8" name="Title 1"/>
          <p:cNvSpPr txBox="1">
            <a:spLocks/>
          </p:cNvSpPr>
          <p:nvPr/>
        </p:nvSpPr>
        <p:spPr>
          <a:xfrm>
            <a:off x="1227603" y="4308864"/>
            <a:ext cx="6587194"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272727"/>
                </a:solidFill>
                <a:latin typeface="Verdana"/>
                <a:cs typeface="Verdana"/>
              </a:rPr>
              <a:t>Enroll within two months from the date </a:t>
            </a:r>
          </a:p>
          <a:p>
            <a:r>
              <a:rPr lang="en-US" sz="2400" dirty="0">
                <a:solidFill>
                  <a:srgbClr val="272727"/>
                </a:solidFill>
                <a:latin typeface="Verdana"/>
                <a:cs typeface="Verdana"/>
              </a:rPr>
              <a:t> employment or health coverage ends.</a:t>
            </a:r>
          </a:p>
        </p:txBody>
      </p:sp>
    </p:spTree>
    <p:extLst>
      <p:ext uri="{BB962C8B-B14F-4D97-AF65-F5344CB8AC3E}">
        <p14:creationId xmlns:p14="http://schemas.microsoft.com/office/powerpoint/2010/main" val="3187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101 Icons again round med adv.eps"/>
          <p:cNvPicPr>
            <a:picLocks noChangeAspect="1"/>
          </p:cNvPicPr>
          <p:nvPr/>
        </p:nvPicPr>
        <p:blipFill rotWithShape="1">
          <a:blip r:embed="rId3">
            <a:extLst>
              <a:ext uri="{28A0092B-C50C-407E-A947-70E740481C1C}">
                <a14:useLocalDpi xmlns:a14="http://schemas.microsoft.com/office/drawing/2010/main" val="0"/>
              </a:ext>
            </a:extLst>
          </a:blip>
          <a:srcRect l="-1596" r="23278" b="69906"/>
          <a:stretch/>
        </p:blipFill>
        <p:spPr>
          <a:xfrm>
            <a:off x="1354565" y="847612"/>
            <a:ext cx="6332808" cy="1003715"/>
          </a:xfrm>
          <a:prstGeom prst="rect">
            <a:avLst/>
          </a:prstGeom>
        </p:spPr>
      </p:pic>
      <p:sp>
        <p:nvSpPr>
          <p:cNvPr id="4" name="Title 1"/>
          <p:cNvSpPr txBox="1">
            <a:spLocks/>
          </p:cNvSpPr>
          <p:nvPr/>
        </p:nvSpPr>
        <p:spPr>
          <a:xfrm>
            <a:off x="1626217" y="694428"/>
            <a:ext cx="5891567"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Verdana"/>
                <a:cs typeface="Verdana"/>
              </a:rPr>
              <a:t>Special Enrollment Period</a:t>
            </a:r>
          </a:p>
        </p:txBody>
      </p:sp>
      <p:sp>
        <p:nvSpPr>
          <p:cNvPr id="5" name="Title 1"/>
          <p:cNvSpPr txBox="1">
            <a:spLocks/>
          </p:cNvSpPr>
          <p:nvPr/>
        </p:nvSpPr>
        <p:spPr>
          <a:xfrm>
            <a:off x="1472231" y="2149464"/>
            <a:ext cx="7975712" cy="442622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50000"/>
              </a:lnSpc>
              <a:buClr>
                <a:srgbClr val="C4022F"/>
              </a:buClr>
              <a:buSzPct val="75000"/>
            </a:pPr>
            <a:r>
              <a:rPr lang="en-US" sz="1800" b="1" dirty="0">
                <a:solidFill>
                  <a:srgbClr val="272727"/>
                </a:solidFill>
                <a:latin typeface="Verdana"/>
                <a:cs typeface="Verdana"/>
              </a:rPr>
              <a:t>Qualifying Events</a:t>
            </a:r>
          </a:p>
          <a:p>
            <a:pPr marL="285750" indent="-285750" algn="l">
              <a:lnSpc>
                <a:spcPct val="200000"/>
              </a:lnSpc>
              <a:buClr>
                <a:srgbClr val="272727"/>
              </a:buClr>
              <a:buSzPct val="75000"/>
              <a:buFont typeface="Arial"/>
              <a:buChar char="•"/>
            </a:pPr>
            <a:r>
              <a:rPr lang="en-US" sz="1800" dirty="0">
                <a:solidFill>
                  <a:srgbClr val="272727"/>
                </a:solidFill>
                <a:latin typeface="Verdana"/>
                <a:cs typeface="Verdana"/>
              </a:rPr>
              <a:t>Lose your employer coverage</a:t>
            </a:r>
          </a:p>
          <a:p>
            <a:pPr marL="285750" indent="-285750" algn="l">
              <a:lnSpc>
                <a:spcPct val="200000"/>
              </a:lnSpc>
              <a:buClr>
                <a:srgbClr val="272727"/>
              </a:buClr>
              <a:buSzPct val="75000"/>
              <a:buFont typeface="Arial"/>
              <a:buChar char="•"/>
            </a:pPr>
            <a:r>
              <a:rPr lang="en-US" sz="1800" dirty="0">
                <a:solidFill>
                  <a:srgbClr val="272727"/>
                </a:solidFill>
                <a:latin typeface="Verdana"/>
                <a:cs typeface="Verdana"/>
              </a:rPr>
              <a:t>Qualify for Extra Help for your Part D prescription drugs</a:t>
            </a:r>
          </a:p>
          <a:p>
            <a:pPr marL="285750" indent="-285750" algn="l">
              <a:lnSpc>
                <a:spcPct val="200000"/>
              </a:lnSpc>
              <a:buClr>
                <a:srgbClr val="272727"/>
              </a:buClr>
              <a:buSzPct val="75000"/>
              <a:buFont typeface="Arial"/>
              <a:buChar char="•"/>
            </a:pPr>
            <a:r>
              <a:rPr lang="en-US" sz="1800" dirty="0">
                <a:solidFill>
                  <a:srgbClr val="272727"/>
                </a:solidFill>
                <a:latin typeface="Verdana"/>
                <a:cs typeface="Verdana"/>
              </a:rPr>
              <a:t>Have both Medicare and Medicaid</a:t>
            </a:r>
          </a:p>
          <a:p>
            <a:pPr marL="285750" indent="-285750" algn="l">
              <a:lnSpc>
                <a:spcPct val="200000"/>
              </a:lnSpc>
              <a:buClr>
                <a:srgbClr val="272727"/>
              </a:buClr>
              <a:buSzPct val="75000"/>
              <a:buFont typeface="Arial"/>
              <a:buChar char="•"/>
            </a:pPr>
            <a:r>
              <a:rPr lang="en-US" sz="1800" dirty="0">
                <a:solidFill>
                  <a:srgbClr val="272727"/>
                </a:solidFill>
                <a:latin typeface="Verdana"/>
                <a:cs typeface="Verdana"/>
              </a:rPr>
              <a:t>Move out of your Plan’s service area</a:t>
            </a:r>
          </a:p>
          <a:p>
            <a:pPr marL="285750" indent="-285750" algn="l">
              <a:lnSpc>
                <a:spcPct val="200000"/>
              </a:lnSpc>
              <a:buClr>
                <a:srgbClr val="272727"/>
              </a:buClr>
              <a:buSzPct val="75000"/>
              <a:buFont typeface="Arial"/>
              <a:buChar char="•"/>
            </a:pPr>
            <a:r>
              <a:rPr lang="en-US" sz="1800" dirty="0">
                <a:solidFill>
                  <a:srgbClr val="272727"/>
                </a:solidFill>
                <a:latin typeface="Verdana"/>
                <a:cs typeface="Verdana"/>
              </a:rPr>
              <a:t>Live in an institution (such as a nursing home)</a:t>
            </a:r>
          </a:p>
        </p:txBody>
      </p:sp>
    </p:spTree>
    <p:extLst>
      <p:ext uri="{BB962C8B-B14F-4D97-AF65-F5344CB8AC3E}">
        <p14:creationId xmlns:p14="http://schemas.microsoft.com/office/powerpoint/2010/main" val="334612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48773" y="1144625"/>
            <a:ext cx="1169086"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b="1" dirty="0">
                <a:solidFill>
                  <a:schemeClr val="bg1"/>
                </a:solidFill>
                <a:latin typeface="Arial Rounded MT Bold"/>
                <a:cs typeface="Arial Rounded MT Bold"/>
              </a:rPr>
              <a:t>Part</a:t>
            </a:r>
          </a:p>
          <a:p>
            <a:r>
              <a:rPr lang="en-US" sz="2100" b="1" dirty="0">
                <a:solidFill>
                  <a:schemeClr val="bg1"/>
                </a:solidFill>
                <a:latin typeface="Arial Rounded MT Bold"/>
                <a:cs typeface="Arial Rounded MT Bold"/>
              </a:rPr>
              <a:t> B</a:t>
            </a:r>
          </a:p>
        </p:txBody>
      </p:sp>
      <p:sp>
        <p:nvSpPr>
          <p:cNvPr id="4" name="Title 1"/>
          <p:cNvSpPr txBox="1">
            <a:spLocks/>
          </p:cNvSpPr>
          <p:nvPr/>
        </p:nvSpPr>
        <p:spPr>
          <a:xfrm>
            <a:off x="5433316" y="3674195"/>
            <a:ext cx="1169086"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dirty="0">
                <a:solidFill>
                  <a:schemeClr val="bg1"/>
                </a:solidFill>
                <a:latin typeface="PT Sans"/>
                <a:cs typeface="PT Sans"/>
              </a:rPr>
              <a:t>art </a:t>
            </a:r>
          </a:p>
          <a:p>
            <a:r>
              <a:rPr lang="en-US" sz="2200" dirty="0">
                <a:solidFill>
                  <a:schemeClr val="bg1"/>
                </a:solidFill>
                <a:latin typeface="PT Sans"/>
                <a:cs typeface="PT Sans"/>
              </a:rPr>
              <a:t>D</a:t>
            </a:r>
          </a:p>
        </p:txBody>
      </p:sp>
      <p:sp>
        <p:nvSpPr>
          <p:cNvPr id="5" name="Title 1"/>
          <p:cNvSpPr txBox="1">
            <a:spLocks/>
          </p:cNvSpPr>
          <p:nvPr/>
        </p:nvSpPr>
        <p:spPr>
          <a:xfrm>
            <a:off x="1265943" y="496993"/>
            <a:ext cx="6612115" cy="185276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400" dirty="0">
                <a:solidFill>
                  <a:srgbClr val="272727"/>
                </a:solidFill>
                <a:latin typeface="Verdana"/>
                <a:cs typeface="Verdana"/>
              </a:rPr>
              <a:t>Questions? We’re here to help.</a:t>
            </a:r>
          </a:p>
        </p:txBody>
      </p:sp>
      <p:sp>
        <p:nvSpPr>
          <p:cNvPr id="6" name="Title 1"/>
          <p:cNvSpPr txBox="1">
            <a:spLocks/>
          </p:cNvSpPr>
          <p:nvPr/>
        </p:nvSpPr>
        <p:spPr>
          <a:xfrm>
            <a:off x="1265943" y="3594820"/>
            <a:ext cx="6612115" cy="224479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400" dirty="0">
                <a:solidFill>
                  <a:srgbClr val="272727"/>
                </a:solidFill>
                <a:latin typeface="Verdana"/>
                <a:cs typeface="Verdana"/>
              </a:rPr>
              <a:t>Or, visit </a:t>
            </a:r>
            <a:r>
              <a:rPr lang="en-US" sz="2400" dirty="0" err="1">
                <a:solidFill>
                  <a:srgbClr val="272727"/>
                </a:solidFill>
                <a:latin typeface="Verdana"/>
                <a:cs typeface="Verdana"/>
              </a:rPr>
              <a:t>connecticare.com</a:t>
            </a:r>
            <a:r>
              <a:rPr lang="en-US" sz="2400" dirty="0">
                <a:solidFill>
                  <a:srgbClr val="272727"/>
                </a:solidFill>
                <a:latin typeface="Verdana"/>
                <a:cs typeface="Verdana"/>
              </a:rPr>
              <a:t>/</a:t>
            </a:r>
            <a:r>
              <a:rPr lang="en-US" sz="2400" dirty="0" err="1">
                <a:solidFill>
                  <a:srgbClr val="272727"/>
                </a:solidFill>
                <a:latin typeface="Verdana"/>
                <a:cs typeface="Verdana"/>
              </a:rPr>
              <a:t>medicare</a:t>
            </a:r>
            <a:endParaRPr lang="en-US" sz="2400" dirty="0">
              <a:solidFill>
                <a:srgbClr val="272727"/>
              </a:solidFill>
              <a:latin typeface="Verdana"/>
              <a:cs typeface="Verdana"/>
            </a:endParaRPr>
          </a:p>
        </p:txBody>
      </p:sp>
      <p:sp>
        <p:nvSpPr>
          <p:cNvPr id="7" name="Title 1"/>
          <p:cNvSpPr txBox="1">
            <a:spLocks/>
          </p:cNvSpPr>
          <p:nvPr/>
        </p:nvSpPr>
        <p:spPr>
          <a:xfrm>
            <a:off x="584201" y="1504006"/>
            <a:ext cx="8009466" cy="217018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400" b="1" dirty="0">
                <a:solidFill>
                  <a:srgbClr val="164D8E"/>
                </a:solidFill>
                <a:latin typeface="Verdana"/>
                <a:cs typeface="Verdana"/>
              </a:rPr>
              <a:t>Call </a:t>
            </a:r>
            <a:r>
              <a:rPr lang="en-US" sz="2400" b="1" dirty="0" err="1">
                <a:solidFill>
                  <a:srgbClr val="164D8E"/>
                </a:solidFill>
                <a:latin typeface="Verdana"/>
                <a:cs typeface="Verdana"/>
              </a:rPr>
              <a:t>ConnectiCare</a:t>
            </a:r>
            <a:r>
              <a:rPr lang="en-US" sz="2400" b="1" dirty="0">
                <a:solidFill>
                  <a:srgbClr val="164D8E"/>
                </a:solidFill>
                <a:latin typeface="Verdana"/>
                <a:cs typeface="Verdana"/>
              </a:rPr>
              <a:t> toll-free at</a:t>
            </a:r>
          </a:p>
          <a:p>
            <a:pPr>
              <a:lnSpc>
                <a:spcPct val="110000"/>
              </a:lnSpc>
            </a:pPr>
            <a:r>
              <a:rPr lang="en-US" sz="2400" b="1" dirty="0">
                <a:solidFill>
                  <a:srgbClr val="164D8E"/>
                </a:solidFill>
                <a:latin typeface="Verdana"/>
                <a:cs typeface="Verdana"/>
              </a:rPr>
              <a:t>1-877-224-8221 </a:t>
            </a:r>
            <a:br>
              <a:rPr lang="en-US" sz="2400" b="1" dirty="0">
                <a:solidFill>
                  <a:srgbClr val="164D8E"/>
                </a:solidFill>
                <a:latin typeface="Verdana"/>
                <a:cs typeface="Verdana"/>
              </a:rPr>
            </a:br>
            <a:r>
              <a:rPr lang="en-US" sz="2400" b="1" dirty="0">
                <a:solidFill>
                  <a:srgbClr val="164D8E"/>
                </a:solidFill>
                <a:latin typeface="Verdana"/>
                <a:cs typeface="Verdana"/>
              </a:rPr>
              <a:t>(TTY/TDD 1-800-842-9710)</a:t>
            </a:r>
          </a:p>
          <a:p>
            <a:pPr>
              <a:lnSpc>
                <a:spcPct val="110000"/>
              </a:lnSpc>
            </a:pPr>
            <a:r>
              <a:rPr lang="en-US" sz="2400" b="1" dirty="0">
                <a:solidFill>
                  <a:srgbClr val="164D8E"/>
                </a:solidFill>
                <a:latin typeface="Verdana"/>
                <a:cs typeface="Verdana"/>
              </a:rPr>
              <a:t>seven days a week, from 8 a.m. to 8 p.m.</a:t>
            </a:r>
          </a:p>
          <a:p>
            <a:pPr>
              <a:lnSpc>
                <a:spcPct val="110000"/>
              </a:lnSpc>
            </a:pPr>
            <a:endParaRPr lang="en-US" sz="2400" b="1" dirty="0">
              <a:solidFill>
                <a:srgbClr val="164D8E"/>
              </a:solidFill>
              <a:latin typeface="Verdana"/>
              <a:cs typeface="Verdana"/>
            </a:endParaRPr>
          </a:p>
        </p:txBody>
      </p:sp>
      <p:sp>
        <p:nvSpPr>
          <p:cNvPr id="8" name="TextBox 7"/>
          <p:cNvSpPr txBox="1"/>
          <p:nvPr/>
        </p:nvSpPr>
        <p:spPr>
          <a:xfrm>
            <a:off x="304800" y="5188738"/>
            <a:ext cx="8605441" cy="738664"/>
          </a:xfrm>
          <a:prstGeom prst="rect">
            <a:avLst/>
          </a:prstGeom>
          <a:noFill/>
        </p:spPr>
        <p:txBody>
          <a:bodyPr wrap="square" rtlCol="0">
            <a:spAutoFit/>
          </a:bodyPr>
          <a:lstStyle/>
          <a:p>
            <a:r>
              <a:rPr lang="en-US" sz="1200" dirty="0" err="1">
                <a:solidFill>
                  <a:srgbClr val="272727"/>
                </a:solidFill>
                <a:latin typeface="Verdana"/>
                <a:cs typeface="Verdana"/>
              </a:rPr>
              <a:t>ConnectiCare</a:t>
            </a:r>
            <a:r>
              <a:rPr lang="en-US" sz="1200" dirty="0">
                <a:solidFill>
                  <a:srgbClr val="272727"/>
                </a:solidFill>
                <a:latin typeface="Verdana"/>
                <a:cs typeface="Verdana"/>
              </a:rPr>
              <a:t>, Inc. is an HMO/HMO-POS plan with a Medicare contract. Enrollment in </a:t>
            </a:r>
            <a:r>
              <a:rPr lang="en-US" sz="1200" dirty="0" err="1">
                <a:solidFill>
                  <a:srgbClr val="272727"/>
                </a:solidFill>
                <a:latin typeface="Verdana"/>
                <a:cs typeface="Verdana"/>
              </a:rPr>
              <a:t>ConnectiCare</a:t>
            </a:r>
            <a:r>
              <a:rPr lang="en-US" sz="1200" dirty="0">
                <a:solidFill>
                  <a:srgbClr val="272727"/>
                </a:solidFill>
                <a:latin typeface="Verdana"/>
                <a:cs typeface="Verdana"/>
              </a:rPr>
              <a:t> depends on contract renewal. </a:t>
            </a:r>
          </a:p>
          <a:p>
            <a:endParaRPr lang="en-US" dirty="0">
              <a:solidFill>
                <a:srgbClr val="272727"/>
              </a:solidFill>
              <a:latin typeface="Verdana"/>
              <a:cs typeface="Verdana"/>
            </a:endParaRPr>
          </a:p>
        </p:txBody>
      </p:sp>
      <p:sp>
        <p:nvSpPr>
          <p:cNvPr id="9" name="Title 1"/>
          <p:cNvSpPr txBox="1">
            <a:spLocks/>
          </p:cNvSpPr>
          <p:nvPr/>
        </p:nvSpPr>
        <p:spPr>
          <a:xfrm>
            <a:off x="304800" y="5558070"/>
            <a:ext cx="3201191" cy="28348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a:solidFill>
                  <a:srgbClr val="272727"/>
                </a:solidFill>
                <a:latin typeface="Verdana"/>
                <a:cs typeface="Verdana"/>
              </a:rPr>
              <a:t>© 2016 </a:t>
            </a:r>
            <a:r>
              <a:rPr lang="en-US" sz="1200" dirty="0" err="1">
                <a:solidFill>
                  <a:srgbClr val="272727"/>
                </a:solidFill>
                <a:latin typeface="Verdana"/>
                <a:cs typeface="Verdana"/>
              </a:rPr>
              <a:t>ConnectiCare</a:t>
            </a:r>
            <a:r>
              <a:rPr lang="en-US" sz="1200" dirty="0">
                <a:solidFill>
                  <a:srgbClr val="272727"/>
                </a:solidFill>
                <a:latin typeface="Verdana"/>
                <a:cs typeface="Verdana"/>
              </a:rPr>
              <a:t>, Inc. &amp; Affiliates</a:t>
            </a:r>
          </a:p>
        </p:txBody>
      </p:sp>
    </p:spTree>
    <p:extLst>
      <p:ext uri="{BB962C8B-B14F-4D97-AF65-F5344CB8AC3E}">
        <p14:creationId xmlns:p14="http://schemas.microsoft.com/office/powerpoint/2010/main" val="37199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84" y="229286"/>
            <a:ext cx="8229600" cy="1143000"/>
          </a:xfrm>
        </p:spPr>
        <p:txBody>
          <a:bodyPr>
            <a:normAutofit/>
          </a:bodyPr>
          <a:lstStyle/>
          <a:p>
            <a:pPr>
              <a:lnSpc>
                <a:spcPct val="70000"/>
              </a:lnSpc>
            </a:pPr>
            <a:r>
              <a:rPr lang="en-US" b="0" dirty="0">
                <a:solidFill>
                  <a:srgbClr val="164D8E"/>
                </a:solidFill>
                <a:latin typeface="Verdana"/>
                <a:cs typeface="Verdana"/>
              </a:rPr>
              <a:t>Four Parts of Medicare</a:t>
            </a:r>
          </a:p>
        </p:txBody>
      </p:sp>
      <p:sp>
        <p:nvSpPr>
          <p:cNvPr id="7" name="Title 1"/>
          <p:cNvSpPr txBox="1">
            <a:spLocks/>
          </p:cNvSpPr>
          <p:nvPr/>
        </p:nvSpPr>
        <p:spPr>
          <a:xfrm>
            <a:off x="1327080" y="1995564"/>
            <a:ext cx="1168107" cy="1089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A</a:t>
            </a:r>
          </a:p>
        </p:txBody>
      </p:sp>
      <p:sp>
        <p:nvSpPr>
          <p:cNvPr id="10" name="Title 1"/>
          <p:cNvSpPr txBox="1">
            <a:spLocks/>
          </p:cNvSpPr>
          <p:nvPr/>
        </p:nvSpPr>
        <p:spPr>
          <a:xfrm>
            <a:off x="3100991" y="1995564"/>
            <a:ext cx="1168107" cy="1089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B</a:t>
            </a:r>
          </a:p>
        </p:txBody>
      </p:sp>
      <p:sp>
        <p:nvSpPr>
          <p:cNvPr id="14" name="Title 1"/>
          <p:cNvSpPr txBox="1">
            <a:spLocks/>
          </p:cNvSpPr>
          <p:nvPr/>
        </p:nvSpPr>
        <p:spPr>
          <a:xfrm>
            <a:off x="6648813" y="1995564"/>
            <a:ext cx="1168107" cy="1089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D</a:t>
            </a:r>
          </a:p>
        </p:txBody>
      </p:sp>
      <p:sp>
        <p:nvSpPr>
          <p:cNvPr id="19" name="Title 1"/>
          <p:cNvSpPr txBox="1">
            <a:spLocks/>
          </p:cNvSpPr>
          <p:nvPr/>
        </p:nvSpPr>
        <p:spPr>
          <a:xfrm>
            <a:off x="4735289" y="2888911"/>
            <a:ext cx="1406070" cy="10895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15397F"/>
                </a:solidFill>
                <a:latin typeface="Verdana"/>
                <a:cs typeface="Verdana"/>
              </a:rPr>
              <a:t>Medicare</a:t>
            </a:r>
          </a:p>
          <a:p>
            <a:r>
              <a:rPr lang="en-US" sz="1800" dirty="0">
                <a:solidFill>
                  <a:srgbClr val="15397F"/>
                </a:solidFill>
                <a:latin typeface="Verdana"/>
                <a:cs typeface="Verdana"/>
              </a:rPr>
              <a:t>Advantage</a:t>
            </a:r>
          </a:p>
        </p:txBody>
      </p:sp>
      <p:sp>
        <p:nvSpPr>
          <p:cNvPr id="16" name="Title 1"/>
          <p:cNvSpPr txBox="1">
            <a:spLocks/>
          </p:cNvSpPr>
          <p:nvPr/>
        </p:nvSpPr>
        <p:spPr>
          <a:xfrm>
            <a:off x="4874903" y="1995564"/>
            <a:ext cx="1168107" cy="1089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C</a:t>
            </a:r>
          </a:p>
        </p:txBody>
      </p:sp>
      <p:pic>
        <p:nvPicPr>
          <p:cNvPr id="3" name="Picture 2" descr="RX pill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2886075"/>
            <a:ext cx="1016385" cy="1234182"/>
          </a:xfrm>
          <a:prstGeom prst="rect">
            <a:avLst/>
          </a:prstGeom>
        </p:spPr>
      </p:pic>
      <p:pic>
        <p:nvPicPr>
          <p:cNvPr id="4" name="Picture 3" descr="docto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418" y="2913248"/>
            <a:ext cx="842148" cy="1350340"/>
          </a:xfrm>
          <a:prstGeom prst="rect">
            <a:avLst/>
          </a:prstGeom>
        </p:spPr>
      </p:pic>
      <p:pic>
        <p:nvPicPr>
          <p:cNvPr id="5" name="Picture 4" descr="Hospital Icon.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4" y="2943678"/>
            <a:ext cx="1028833" cy="1150669"/>
          </a:xfrm>
          <a:prstGeom prst="rect">
            <a:avLst/>
          </a:prstGeom>
        </p:spPr>
      </p:pic>
    </p:spTree>
    <p:extLst>
      <p:ext uri="{BB962C8B-B14F-4D97-AF65-F5344CB8AC3E}">
        <p14:creationId xmlns:p14="http://schemas.microsoft.com/office/powerpoint/2010/main" val="226703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97" y="452438"/>
            <a:ext cx="8229600" cy="1143000"/>
          </a:xfrm>
        </p:spPr>
        <p:txBody>
          <a:bodyPr/>
          <a:lstStyle/>
          <a:p>
            <a:r>
              <a:rPr lang="en-US" sz="3200" b="0" dirty="0">
                <a:solidFill>
                  <a:srgbClr val="164D8E"/>
                </a:solidFill>
                <a:latin typeface="Verdana"/>
                <a:cs typeface="Verdana"/>
              </a:rPr>
              <a:t>Part A / Hospital Insurance</a:t>
            </a:r>
            <a:br>
              <a:rPr lang="en-US" sz="3200" b="0" dirty="0">
                <a:solidFill>
                  <a:srgbClr val="164D8E"/>
                </a:solidFill>
                <a:latin typeface="Verdana"/>
                <a:cs typeface="Verdana"/>
              </a:rPr>
            </a:br>
            <a:endParaRPr lang="en-US" b="0" dirty="0">
              <a:latin typeface="Verdana"/>
              <a:cs typeface="Verdana"/>
            </a:endParaRPr>
          </a:p>
        </p:txBody>
      </p:sp>
      <p:sp>
        <p:nvSpPr>
          <p:cNvPr id="4" name="Title 1"/>
          <p:cNvSpPr txBox="1">
            <a:spLocks/>
          </p:cNvSpPr>
          <p:nvPr/>
        </p:nvSpPr>
        <p:spPr>
          <a:xfrm>
            <a:off x="3868876" y="958339"/>
            <a:ext cx="1406248" cy="11976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272727"/>
                </a:solidFill>
                <a:latin typeface="Verdana"/>
                <a:cs typeface="Verdana"/>
              </a:rPr>
              <a:t>Part A</a:t>
            </a:r>
          </a:p>
        </p:txBody>
      </p:sp>
      <p:sp>
        <p:nvSpPr>
          <p:cNvPr id="5" name="Title 1"/>
          <p:cNvSpPr txBox="1">
            <a:spLocks/>
          </p:cNvSpPr>
          <p:nvPr/>
        </p:nvSpPr>
        <p:spPr>
          <a:xfrm>
            <a:off x="2733966" y="3283833"/>
            <a:ext cx="3676068" cy="27552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60000"/>
              </a:lnSpc>
            </a:pPr>
            <a:r>
              <a:rPr lang="en-US" sz="2200" dirty="0">
                <a:solidFill>
                  <a:srgbClr val="272727"/>
                </a:solidFill>
                <a:latin typeface="Verdana"/>
                <a:cs typeface="Verdana"/>
              </a:rPr>
              <a:t>inpatient hospital</a:t>
            </a:r>
          </a:p>
          <a:p>
            <a:pPr>
              <a:lnSpc>
                <a:spcPct val="60000"/>
              </a:lnSpc>
            </a:pPr>
            <a:endParaRPr lang="en-US" sz="2200" dirty="0">
              <a:solidFill>
                <a:srgbClr val="272727"/>
              </a:solidFill>
              <a:latin typeface="Verdana"/>
              <a:cs typeface="Verdana"/>
            </a:endParaRPr>
          </a:p>
          <a:p>
            <a:pPr>
              <a:lnSpc>
                <a:spcPct val="60000"/>
              </a:lnSpc>
            </a:pPr>
            <a:r>
              <a:rPr lang="en-US" sz="2200" dirty="0">
                <a:solidFill>
                  <a:srgbClr val="272727"/>
                </a:solidFill>
                <a:latin typeface="Verdana"/>
                <a:cs typeface="Verdana"/>
              </a:rPr>
              <a:t>skilled nursing</a:t>
            </a:r>
          </a:p>
          <a:p>
            <a:pPr>
              <a:lnSpc>
                <a:spcPct val="60000"/>
              </a:lnSpc>
            </a:pPr>
            <a:endParaRPr lang="en-US" sz="2200" dirty="0">
              <a:solidFill>
                <a:srgbClr val="272727"/>
              </a:solidFill>
              <a:latin typeface="Verdana"/>
              <a:cs typeface="Verdana"/>
            </a:endParaRPr>
          </a:p>
          <a:p>
            <a:pPr>
              <a:lnSpc>
                <a:spcPct val="60000"/>
              </a:lnSpc>
            </a:pPr>
            <a:r>
              <a:rPr lang="en-US" sz="2200" dirty="0">
                <a:solidFill>
                  <a:srgbClr val="272727"/>
                </a:solidFill>
                <a:latin typeface="Verdana"/>
                <a:cs typeface="Verdana"/>
              </a:rPr>
              <a:t>hospice</a:t>
            </a:r>
          </a:p>
          <a:p>
            <a:pPr>
              <a:lnSpc>
                <a:spcPct val="60000"/>
              </a:lnSpc>
            </a:pPr>
            <a:endParaRPr lang="en-US" sz="2200" dirty="0">
              <a:solidFill>
                <a:srgbClr val="272727"/>
              </a:solidFill>
              <a:latin typeface="Verdana"/>
              <a:cs typeface="Verdana"/>
            </a:endParaRPr>
          </a:p>
          <a:p>
            <a:pPr>
              <a:lnSpc>
                <a:spcPct val="60000"/>
              </a:lnSpc>
            </a:pPr>
            <a:r>
              <a:rPr lang="en-US" sz="2200" dirty="0">
                <a:solidFill>
                  <a:srgbClr val="272727"/>
                </a:solidFill>
                <a:latin typeface="Verdana"/>
                <a:cs typeface="Verdana"/>
              </a:rPr>
              <a:t>home health</a:t>
            </a:r>
          </a:p>
          <a:p>
            <a:pPr>
              <a:lnSpc>
                <a:spcPct val="60000"/>
              </a:lnSpc>
            </a:pPr>
            <a:endParaRPr lang="en-US" sz="2200" dirty="0">
              <a:solidFill>
                <a:srgbClr val="272727"/>
              </a:solidFill>
              <a:latin typeface="PT Sans"/>
              <a:cs typeface="PT Sans"/>
            </a:endParaRPr>
          </a:p>
        </p:txBody>
      </p:sp>
      <p:pic>
        <p:nvPicPr>
          <p:cNvPr id="8" name="Picture 7" descr="Hospital Ico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346" y="1901840"/>
            <a:ext cx="1028833" cy="1150669"/>
          </a:xfrm>
          <a:prstGeom prst="rect">
            <a:avLst/>
          </a:prstGeom>
        </p:spPr>
      </p:pic>
    </p:spTree>
    <p:extLst>
      <p:ext uri="{BB962C8B-B14F-4D97-AF65-F5344CB8AC3E}">
        <p14:creationId xmlns:p14="http://schemas.microsoft.com/office/powerpoint/2010/main" val="23750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8797" y="452438"/>
            <a:ext cx="8229600" cy="1143000"/>
          </a:xfrm>
        </p:spPr>
        <p:txBody>
          <a:bodyPr/>
          <a:lstStyle/>
          <a:p>
            <a:r>
              <a:rPr lang="en-US" sz="3200" b="0" dirty="0">
                <a:solidFill>
                  <a:srgbClr val="164D8E"/>
                </a:solidFill>
                <a:latin typeface="Verdana"/>
                <a:cs typeface="Verdana"/>
              </a:rPr>
              <a:t>Part B / Medical Insurance</a:t>
            </a:r>
            <a:br>
              <a:rPr lang="en-US" sz="3200" b="0" dirty="0">
                <a:solidFill>
                  <a:srgbClr val="164D8E"/>
                </a:solidFill>
                <a:latin typeface="Verdana"/>
                <a:cs typeface="Verdana"/>
              </a:rPr>
            </a:br>
            <a:endParaRPr lang="en-US" b="0" dirty="0">
              <a:latin typeface="Verdana"/>
              <a:cs typeface="Verdana"/>
            </a:endParaRPr>
          </a:p>
        </p:txBody>
      </p:sp>
      <p:sp>
        <p:nvSpPr>
          <p:cNvPr id="5" name="Title 1"/>
          <p:cNvSpPr txBox="1">
            <a:spLocks/>
          </p:cNvSpPr>
          <p:nvPr/>
        </p:nvSpPr>
        <p:spPr>
          <a:xfrm>
            <a:off x="3006087" y="3259536"/>
            <a:ext cx="3131827" cy="31267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200" dirty="0">
                <a:solidFill>
                  <a:srgbClr val="272727"/>
                </a:solidFill>
                <a:latin typeface="Verdana"/>
                <a:cs typeface="Verdana"/>
              </a:rPr>
              <a:t>doctor visits</a:t>
            </a:r>
          </a:p>
          <a:p>
            <a:pPr>
              <a:lnSpc>
                <a:spcPct val="110000"/>
              </a:lnSpc>
            </a:pPr>
            <a:r>
              <a:rPr lang="en-US" sz="2200" dirty="0">
                <a:solidFill>
                  <a:srgbClr val="272727"/>
                </a:solidFill>
                <a:latin typeface="Verdana"/>
                <a:cs typeface="Verdana"/>
              </a:rPr>
              <a:t>outpatient surgery</a:t>
            </a:r>
          </a:p>
          <a:p>
            <a:pPr>
              <a:lnSpc>
                <a:spcPct val="110000"/>
              </a:lnSpc>
            </a:pPr>
            <a:r>
              <a:rPr lang="en-US" sz="2200" dirty="0">
                <a:solidFill>
                  <a:srgbClr val="272727"/>
                </a:solidFill>
                <a:latin typeface="Verdana"/>
                <a:cs typeface="Verdana"/>
              </a:rPr>
              <a:t>immunizations</a:t>
            </a:r>
          </a:p>
          <a:p>
            <a:pPr>
              <a:lnSpc>
                <a:spcPct val="110000"/>
              </a:lnSpc>
            </a:pPr>
            <a:r>
              <a:rPr lang="en-US" sz="2200" dirty="0">
                <a:solidFill>
                  <a:srgbClr val="272727"/>
                </a:solidFill>
                <a:latin typeface="Verdana"/>
                <a:cs typeface="Verdana"/>
              </a:rPr>
              <a:t>lab tests</a:t>
            </a:r>
          </a:p>
          <a:p>
            <a:pPr>
              <a:lnSpc>
                <a:spcPct val="110000"/>
              </a:lnSpc>
            </a:pPr>
            <a:r>
              <a:rPr lang="en-US" sz="2200" dirty="0">
                <a:solidFill>
                  <a:srgbClr val="272727"/>
                </a:solidFill>
                <a:latin typeface="Verdana"/>
                <a:cs typeface="Verdana"/>
              </a:rPr>
              <a:t>medical equipment</a:t>
            </a:r>
          </a:p>
          <a:p>
            <a:pPr>
              <a:lnSpc>
                <a:spcPct val="110000"/>
              </a:lnSpc>
            </a:pPr>
            <a:r>
              <a:rPr lang="en-US" sz="2200" dirty="0">
                <a:solidFill>
                  <a:srgbClr val="272727"/>
                </a:solidFill>
                <a:latin typeface="Verdana"/>
                <a:cs typeface="Verdana"/>
              </a:rPr>
              <a:t>ambulance</a:t>
            </a:r>
          </a:p>
          <a:p>
            <a:pPr>
              <a:lnSpc>
                <a:spcPct val="110000"/>
              </a:lnSpc>
            </a:pPr>
            <a:r>
              <a:rPr lang="en-US" sz="2200" dirty="0">
                <a:solidFill>
                  <a:srgbClr val="272727"/>
                </a:solidFill>
                <a:latin typeface="Verdana"/>
                <a:cs typeface="Verdana"/>
              </a:rPr>
              <a:t>monthly premium</a:t>
            </a:r>
          </a:p>
          <a:p>
            <a:pPr>
              <a:lnSpc>
                <a:spcPct val="110000"/>
              </a:lnSpc>
            </a:pPr>
            <a:endParaRPr lang="en-US" sz="2800" dirty="0">
              <a:solidFill>
                <a:srgbClr val="174C8D"/>
              </a:solidFill>
              <a:latin typeface="Verdana"/>
              <a:cs typeface="Verdana"/>
            </a:endParaRPr>
          </a:p>
        </p:txBody>
      </p:sp>
      <p:sp>
        <p:nvSpPr>
          <p:cNvPr id="6" name="Title 1"/>
          <p:cNvSpPr txBox="1">
            <a:spLocks/>
          </p:cNvSpPr>
          <p:nvPr/>
        </p:nvSpPr>
        <p:spPr>
          <a:xfrm>
            <a:off x="3868876" y="961765"/>
            <a:ext cx="1406248" cy="11976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174C8D"/>
                </a:solidFill>
                <a:latin typeface="Verdana"/>
                <a:cs typeface="Verdana"/>
              </a:rPr>
              <a:t>Part B</a:t>
            </a:r>
          </a:p>
        </p:txBody>
      </p:sp>
      <p:sp>
        <p:nvSpPr>
          <p:cNvPr id="8" name="TextBox 7"/>
          <p:cNvSpPr txBox="1"/>
          <p:nvPr/>
        </p:nvSpPr>
        <p:spPr>
          <a:xfrm>
            <a:off x="6356265" y="2285433"/>
            <a:ext cx="2807888" cy="291533"/>
          </a:xfrm>
          <a:prstGeom prst="rect">
            <a:avLst/>
          </a:prstGeom>
          <a:noFill/>
        </p:spPr>
        <p:txBody>
          <a:bodyPr wrap="square" rtlCol="0">
            <a:spAutoFit/>
          </a:bodyPr>
          <a:lstStyle/>
          <a:p>
            <a:pPr>
              <a:lnSpc>
                <a:spcPts val="1480"/>
              </a:lnSpc>
            </a:pPr>
            <a:r>
              <a:rPr lang="en-US" sz="1600" dirty="0">
                <a:solidFill>
                  <a:srgbClr val="E3173E"/>
                </a:solidFill>
                <a:latin typeface="Verdana"/>
                <a:cs typeface="Verdana"/>
              </a:rPr>
              <a:t>Late Enrollment Penalty </a:t>
            </a:r>
          </a:p>
        </p:txBody>
      </p:sp>
      <p:pic>
        <p:nvPicPr>
          <p:cNvPr id="10" name="Picture 9" descr="doct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689" y="1901796"/>
            <a:ext cx="842148" cy="1350340"/>
          </a:xfrm>
          <a:prstGeom prst="rect">
            <a:avLst/>
          </a:prstGeom>
        </p:spPr>
      </p:pic>
      <p:pic>
        <p:nvPicPr>
          <p:cNvPr id="11" name="Picture 10" descr="dollar signep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884" y="2023838"/>
            <a:ext cx="406400" cy="723900"/>
          </a:xfrm>
          <a:prstGeom prst="rect">
            <a:avLst/>
          </a:prstGeom>
        </p:spPr>
      </p:pic>
    </p:spTree>
    <p:extLst>
      <p:ext uri="{BB962C8B-B14F-4D97-AF65-F5344CB8AC3E}">
        <p14:creationId xmlns:p14="http://schemas.microsoft.com/office/powerpoint/2010/main" val="39391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81" y="452438"/>
            <a:ext cx="8229600" cy="1143000"/>
          </a:xfrm>
        </p:spPr>
        <p:txBody>
          <a:bodyPr/>
          <a:lstStyle/>
          <a:p>
            <a:r>
              <a:rPr lang="en-US" sz="3200" b="0" dirty="0">
                <a:solidFill>
                  <a:srgbClr val="164D8E"/>
                </a:solidFill>
                <a:latin typeface="Verdana"/>
                <a:cs typeface="Verdana"/>
              </a:rPr>
              <a:t>Original Medicare</a:t>
            </a:r>
            <a:br>
              <a:rPr lang="en-US" sz="3200" b="0" dirty="0">
                <a:solidFill>
                  <a:srgbClr val="164D8E"/>
                </a:solidFill>
                <a:latin typeface="PT Sans"/>
                <a:cs typeface="PT Sans"/>
              </a:rPr>
            </a:br>
            <a:endParaRPr lang="en-US" b="0" dirty="0"/>
          </a:p>
        </p:txBody>
      </p:sp>
      <p:pic>
        <p:nvPicPr>
          <p:cNvPr id="4" name="Picture 3" descr="New 101 Icons again shorter.eps"/>
          <p:cNvPicPr>
            <a:picLocks noChangeAspect="1"/>
          </p:cNvPicPr>
          <p:nvPr/>
        </p:nvPicPr>
        <p:blipFill rotWithShape="1">
          <a:blip r:embed="rId3">
            <a:extLst>
              <a:ext uri="{28A0092B-C50C-407E-A947-70E740481C1C}">
                <a14:useLocalDpi xmlns:a14="http://schemas.microsoft.com/office/drawing/2010/main" val="0"/>
              </a:ext>
            </a:extLst>
          </a:blip>
          <a:srcRect t="35043" r="74526" b="35042"/>
          <a:stretch/>
        </p:blipFill>
        <p:spPr>
          <a:xfrm>
            <a:off x="3195638" y="1797050"/>
            <a:ext cx="2747962" cy="1434186"/>
          </a:xfrm>
          <a:prstGeom prst="rect">
            <a:avLst/>
          </a:prstGeom>
        </p:spPr>
      </p:pic>
      <p:sp>
        <p:nvSpPr>
          <p:cNvPr id="5" name="Rectangle 4"/>
          <p:cNvSpPr/>
          <p:nvPr/>
        </p:nvSpPr>
        <p:spPr>
          <a:xfrm>
            <a:off x="5008829" y="3228119"/>
            <a:ext cx="301951" cy="3842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722136" y="2504789"/>
            <a:ext cx="1360579" cy="11587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B</a:t>
            </a:r>
          </a:p>
        </p:txBody>
      </p:sp>
      <p:sp>
        <p:nvSpPr>
          <p:cNvPr id="7" name="Title 1"/>
          <p:cNvSpPr txBox="1">
            <a:spLocks/>
          </p:cNvSpPr>
          <p:nvPr/>
        </p:nvSpPr>
        <p:spPr>
          <a:xfrm>
            <a:off x="3061285" y="2504789"/>
            <a:ext cx="1360579" cy="11587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272727"/>
                </a:solidFill>
                <a:latin typeface="Verdana"/>
                <a:cs typeface="Verdana"/>
              </a:rPr>
              <a:t>Part A</a:t>
            </a:r>
          </a:p>
        </p:txBody>
      </p:sp>
      <p:sp>
        <p:nvSpPr>
          <p:cNvPr id="8" name="Title 1"/>
          <p:cNvSpPr txBox="1">
            <a:spLocks/>
          </p:cNvSpPr>
          <p:nvPr/>
        </p:nvSpPr>
        <p:spPr>
          <a:xfrm>
            <a:off x="3195638" y="1797050"/>
            <a:ext cx="2744787" cy="10145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Verdana"/>
                <a:cs typeface="Verdana"/>
              </a:rPr>
              <a:t>Original Medicare</a:t>
            </a:r>
          </a:p>
        </p:txBody>
      </p:sp>
      <p:sp>
        <p:nvSpPr>
          <p:cNvPr id="9" name="Title 1"/>
          <p:cNvSpPr txBox="1">
            <a:spLocks/>
          </p:cNvSpPr>
          <p:nvPr/>
        </p:nvSpPr>
        <p:spPr>
          <a:xfrm>
            <a:off x="4322496" y="3428880"/>
            <a:ext cx="426283" cy="930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rgbClr val="174C8D"/>
                </a:solidFill>
                <a:latin typeface="PT Sans"/>
                <a:cs typeface="PT Sans"/>
              </a:rPr>
              <a:t>+</a:t>
            </a:r>
          </a:p>
        </p:txBody>
      </p:sp>
      <p:pic>
        <p:nvPicPr>
          <p:cNvPr id="12" name="Picture 11" descr="docto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1170" y="3401291"/>
            <a:ext cx="827756" cy="1327264"/>
          </a:xfrm>
          <a:prstGeom prst="rect">
            <a:avLst/>
          </a:prstGeom>
        </p:spPr>
      </p:pic>
      <p:pic>
        <p:nvPicPr>
          <p:cNvPr id="13" name="Picture 12" descr="Hospital Icon.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9135" y="3352763"/>
            <a:ext cx="1011251" cy="1131005"/>
          </a:xfrm>
          <a:prstGeom prst="rect">
            <a:avLst/>
          </a:prstGeom>
        </p:spPr>
      </p:pic>
    </p:spTree>
    <p:extLst>
      <p:ext uri="{BB962C8B-B14F-4D97-AF65-F5344CB8AC3E}">
        <p14:creationId xmlns:p14="http://schemas.microsoft.com/office/powerpoint/2010/main" val="34168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58797" y="232912"/>
            <a:ext cx="8229600" cy="1143000"/>
          </a:xfrm>
        </p:spPr>
        <p:txBody>
          <a:bodyPr/>
          <a:lstStyle/>
          <a:p>
            <a:pPr>
              <a:lnSpc>
                <a:spcPct val="70000"/>
              </a:lnSpc>
            </a:pPr>
            <a:r>
              <a:rPr lang="en-US" sz="3200" b="0" dirty="0">
                <a:solidFill>
                  <a:srgbClr val="164D8E"/>
                </a:solidFill>
                <a:latin typeface="Verdana"/>
                <a:cs typeface="Verdana"/>
              </a:rPr>
              <a:t>Part D / Prescription Drug Coverage</a:t>
            </a:r>
          </a:p>
        </p:txBody>
      </p:sp>
      <p:sp>
        <p:nvSpPr>
          <p:cNvPr id="5" name="Title 1"/>
          <p:cNvSpPr txBox="1">
            <a:spLocks/>
          </p:cNvSpPr>
          <p:nvPr/>
        </p:nvSpPr>
        <p:spPr>
          <a:xfrm>
            <a:off x="0" y="3839023"/>
            <a:ext cx="9144000" cy="27552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70000"/>
              </a:lnSpc>
            </a:pPr>
            <a:r>
              <a:rPr lang="en-US" sz="2200" dirty="0">
                <a:solidFill>
                  <a:srgbClr val="272727"/>
                </a:solidFill>
                <a:latin typeface="Verdana"/>
                <a:cs typeface="Verdana"/>
              </a:rPr>
              <a:t>Prescription</a:t>
            </a:r>
          </a:p>
          <a:p>
            <a:pPr>
              <a:lnSpc>
                <a:spcPct val="90000"/>
              </a:lnSpc>
            </a:pPr>
            <a:r>
              <a:rPr lang="en-US" sz="2200" dirty="0">
                <a:solidFill>
                  <a:srgbClr val="272727"/>
                </a:solidFill>
                <a:latin typeface="Verdana"/>
                <a:cs typeface="Verdana"/>
              </a:rPr>
              <a:t>Drug Coverage</a:t>
            </a:r>
          </a:p>
          <a:p>
            <a:pPr>
              <a:lnSpc>
                <a:spcPct val="70000"/>
              </a:lnSpc>
            </a:pPr>
            <a:endParaRPr lang="en-US" sz="2200" dirty="0">
              <a:solidFill>
                <a:srgbClr val="272727"/>
              </a:solidFill>
              <a:latin typeface="Verdana"/>
              <a:cs typeface="Verdana"/>
            </a:endParaRPr>
          </a:p>
          <a:p>
            <a:pPr>
              <a:lnSpc>
                <a:spcPct val="70000"/>
              </a:lnSpc>
            </a:pPr>
            <a:r>
              <a:rPr lang="en-US" sz="2200" dirty="0">
                <a:solidFill>
                  <a:srgbClr val="272727"/>
                </a:solidFill>
                <a:latin typeface="Verdana"/>
                <a:cs typeface="Verdana"/>
              </a:rPr>
              <a:t>private carrier</a:t>
            </a:r>
          </a:p>
          <a:p>
            <a:pPr>
              <a:lnSpc>
                <a:spcPct val="70000"/>
              </a:lnSpc>
            </a:pPr>
            <a:endParaRPr lang="en-US" sz="2200" dirty="0">
              <a:solidFill>
                <a:srgbClr val="272727"/>
              </a:solidFill>
              <a:latin typeface="Verdana"/>
              <a:cs typeface="Verdana"/>
            </a:endParaRPr>
          </a:p>
          <a:p>
            <a:pPr>
              <a:lnSpc>
                <a:spcPct val="70000"/>
              </a:lnSpc>
            </a:pPr>
            <a:r>
              <a:rPr lang="en-US" sz="2200" dirty="0">
                <a:solidFill>
                  <a:srgbClr val="272727"/>
                </a:solidFill>
                <a:latin typeface="Verdana"/>
                <a:cs typeface="Verdana"/>
              </a:rPr>
              <a:t>monthly premium</a:t>
            </a:r>
          </a:p>
          <a:p>
            <a:pPr>
              <a:lnSpc>
                <a:spcPct val="70000"/>
              </a:lnSpc>
            </a:pPr>
            <a:endParaRPr lang="en-US" sz="2200" dirty="0">
              <a:solidFill>
                <a:srgbClr val="272727"/>
              </a:solidFill>
              <a:latin typeface="Verdana"/>
              <a:cs typeface="Verdana"/>
            </a:endParaRPr>
          </a:p>
        </p:txBody>
      </p:sp>
      <p:sp>
        <p:nvSpPr>
          <p:cNvPr id="6" name="Title 1"/>
          <p:cNvSpPr txBox="1">
            <a:spLocks/>
          </p:cNvSpPr>
          <p:nvPr/>
        </p:nvSpPr>
        <p:spPr>
          <a:xfrm>
            <a:off x="3843476" y="1383793"/>
            <a:ext cx="1406248" cy="11976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272727"/>
                </a:solidFill>
                <a:latin typeface="Verdana"/>
                <a:cs typeface="Verdana"/>
              </a:rPr>
              <a:t>Part D</a:t>
            </a:r>
          </a:p>
        </p:txBody>
      </p:sp>
      <p:pic>
        <p:nvPicPr>
          <p:cNvPr id="8" name="Picture 7" descr="RX pill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263" y="2446106"/>
            <a:ext cx="889000" cy="1079500"/>
          </a:xfrm>
          <a:prstGeom prst="rect">
            <a:avLst/>
          </a:prstGeom>
        </p:spPr>
      </p:pic>
    </p:spTree>
    <p:extLst>
      <p:ext uri="{BB962C8B-B14F-4D97-AF65-F5344CB8AC3E}">
        <p14:creationId xmlns:p14="http://schemas.microsoft.com/office/powerpoint/2010/main" val="32570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92351" y="1877561"/>
            <a:ext cx="7365076" cy="275522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230188" algn="l">
              <a:lnSpc>
                <a:spcPct val="80000"/>
              </a:lnSpc>
              <a:buClr>
                <a:srgbClr val="272727"/>
              </a:buClr>
              <a:buSzPct val="75000"/>
              <a:buFont typeface="Arial"/>
              <a:buChar char="•"/>
            </a:pPr>
            <a:r>
              <a:rPr lang="en-US" sz="1800" dirty="0">
                <a:solidFill>
                  <a:srgbClr val="272727"/>
                </a:solidFill>
                <a:latin typeface="Verdana"/>
                <a:cs typeface="Verdana"/>
              </a:rPr>
              <a:t>Added to your monthly premium</a:t>
            </a:r>
          </a:p>
          <a:p>
            <a:pPr marL="230188" indent="-230188" algn="l">
              <a:lnSpc>
                <a:spcPct val="80000"/>
              </a:lnSpc>
              <a:buClr>
                <a:srgbClr val="272727"/>
              </a:buClr>
              <a:buSzPct val="75000"/>
              <a:buFont typeface="Arial"/>
              <a:buChar char="•"/>
            </a:pPr>
            <a:endParaRPr lang="en-US" sz="1800" dirty="0">
              <a:solidFill>
                <a:srgbClr val="272727"/>
              </a:solidFill>
              <a:latin typeface="Verdana"/>
              <a:cs typeface="Verdana"/>
            </a:endParaRPr>
          </a:p>
          <a:p>
            <a:pPr marL="230188" indent="-230188" algn="l">
              <a:lnSpc>
                <a:spcPct val="80000"/>
              </a:lnSpc>
              <a:buClr>
                <a:srgbClr val="272727"/>
              </a:buClr>
              <a:buSzPct val="75000"/>
              <a:buFont typeface="Arial"/>
              <a:buChar char="•"/>
            </a:pPr>
            <a:r>
              <a:rPr lang="en-US" sz="1800" dirty="0">
                <a:solidFill>
                  <a:srgbClr val="272727"/>
                </a:solidFill>
                <a:latin typeface="Verdana"/>
                <a:cs typeface="Verdana"/>
              </a:rPr>
              <a:t>Penalty applies if 63+ days without creditable coverage</a:t>
            </a:r>
          </a:p>
        </p:txBody>
      </p:sp>
      <p:sp>
        <p:nvSpPr>
          <p:cNvPr id="4" name="Title 1"/>
          <p:cNvSpPr txBox="1">
            <a:spLocks/>
          </p:cNvSpPr>
          <p:nvPr/>
        </p:nvSpPr>
        <p:spPr>
          <a:xfrm>
            <a:off x="463385" y="267501"/>
            <a:ext cx="7160319" cy="11338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n-US" sz="3200" dirty="0">
                <a:solidFill>
                  <a:srgbClr val="164D8E"/>
                </a:solidFill>
                <a:latin typeface="Verdana"/>
                <a:cs typeface="Verdana"/>
              </a:rPr>
              <a:t>Part D / Late Enrollment Penalty</a:t>
            </a:r>
          </a:p>
        </p:txBody>
      </p:sp>
    </p:spTree>
    <p:extLst>
      <p:ext uri="{BB962C8B-B14F-4D97-AF65-F5344CB8AC3E}">
        <p14:creationId xmlns:p14="http://schemas.microsoft.com/office/powerpoint/2010/main" val="30370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TC16032 Medicare 101 2-15-16_layout">
  <a:themeElements>
    <a:clrScheme name="Custom 2">
      <a:dk1>
        <a:srgbClr val="FFFFFF"/>
      </a:dk1>
      <a:lt1>
        <a:sysClr val="window" lastClr="FFFFFF"/>
      </a:lt1>
      <a:dk2>
        <a:srgbClr val="FFFFFF"/>
      </a:dk2>
      <a:lt2>
        <a:srgbClr val="FFFFFF"/>
      </a:lt2>
      <a:accent1>
        <a:srgbClr val="111928"/>
      </a:accent1>
      <a:accent2>
        <a:srgbClr val="2A2B28"/>
      </a:accent2>
      <a:accent3>
        <a:srgbClr val="C4022F"/>
      </a:accent3>
      <a:accent4>
        <a:srgbClr val="152355"/>
      </a:accent4>
      <a:accent5>
        <a:srgbClr val="174C8D"/>
      </a:accent5>
      <a:accent6>
        <a:srgbClr val="BEA46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FFFFFF"/>
      </a:dk1>
      <a:lt1>
        <a:sysClr val="window" lastClr="FFFFFF"/>
      </a:lt1>
      <a:dk2>
        <a:srgbClr val="FFFFFF"/>
      </a:dk2>
      <a:lt2>
        <a:srgbClr val="FFFFFF"/>
      </a:lt2>
      <a:accent1>
        <a:srgbClr val="111928"/>
      </a:accent1>
      <a:accent2>
        <a:srgbClr val="2A2B28"/>
      </a:accent2>
      <a:accent3>
        <a:srgbClr val="C4022F"/>
      </a:accent3>
      <a:accent4>
        <a:srgbClr val="152355"/>
      </a:accent4>
      <a:accent5>
        <a:srgbClr val="174C8D"/>
      </a:accent5>
      <a:accent6>
        <a:srgbClr val="BEA46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CTC16032 Medicare 101 2-15-16_layout.potx</Template>
  <TotalTime>1963</TotalTime>
  <Words>2222</Words>
  <Application>Microsoft Office PowerPoint</Application>
  <PresentationFormat>On-screen Show (4:3)</PresentationFormat>
  <Paragraphs>370</Paragraphs>
  <Slides>33</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Rounded MT Bold</vt:lpstr>
      <vt:lpstr>Calibri</vt:lpstr>
      <vt:lpstr>Lucida Grande</vt:lpstr>
      <vt:lpstr>PT Sans</vt:lpstr>
      <vt:lpstr>PT Sans Narrow</vt:lpstr>
      <vt:lpstr>Verdana</vt:lpstr>
      <vt:lpstr>Wingdings</vt:lpstr>
      <vt:lpstr>CTC16032 Medicare 101 2-15-16_layout</vt:lpstr>
      <vt:lpstr>Custom Design</vt:lpstr>
      <vt:lpstr>1_Custom Design</vt:lpstr>
      <vt:lpstr>Understanding  Medicare  Step by step</vt:lpstr>
      <vt:lpstr>What is Medicare?</vt:lpstr>
      <vt:lpstr>Who Qualifies for Medicare? </vt:lpstr>
      <vt:lpstr>Four Parts of Medicare</vt:lpstr>
      <vt:lpstr>Part A / Hospital Insurance </vt:lpstr>
      <vt:lpstr>Part B / Medical Insurance </vt:lpstr>
      <vt:lpstr>Original Medicare </vt:lpstr>
      <vt:lpstr>Part D / Prescription Drug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Signing up  for Medicare  Step by step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Kimberly Huntington</cp:lastModifiedBy>
  <cp:revision>120</cp:revision>
  <cp:lastPrinted>2016-05-12T19:34:43Z</cp:lastPrinted>
  <dcterms:created xsi:type="dcterms:W3CDTF">2015-08-25T14:07:01Z</dcterms:created>
  <dcterms:modified xsi:type="dcterms:W3CDTF">2016-07-20T18:27:11Z</dcterms:modified>
</cp:coreProperties>
</file>